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677" r:id="rId2"/>
  </p:sldMasterIdLst>
  <p:notesMasterIdLst>
    <p:notesMasterId r:id="rId71"/>
  </p:notesMasterIdLst>
  <p:sldIdLst>
    <p:sldId id="277" r:id="rId3"/>
    <p:sldId id="838" r:id="rId4"/>
    <p:sldId id="839" r:id="rId5"/>
    <p:sldId id="840" r:id="rId6"/>
    <p:sldId id="841" r:id="rId7"/>
    <p:sldId id="842" r:id="rId8"/>
    <p:sldId id="843" r:id="rId9"/>
    <p:sldId id="844" r:id="rId10"/>
    <p:sldId id="845" r:id="rId11"/>
    <p:sldId id="846" r:id="rId12"/>
    <p:sldId id="847" r:id="rId13"/>
    <p:sldId id="848" r:id="rId14"/>
    <p:sldId id="849" r:id="rId15"/>
    <p:sldId id="850" r:id="rId16"/>
    <p:sldId id="851" r:id="rId17"/>
    <p:sldId id="852" r:id="rId18"/>
    <p:sldId id="853" r:id="rId19"/>
    <p:sldId id="854" r:id="rId20"/>
    <p:sldId id="855" r:id="rId21"/>
    <p:sldId id="856" r:id="rId22"/>
    <p:sldId id="857" r:id="rId23"/>
    <p:sldId id="858" r:id="rId24"/>
    <p:sldId id="859" r:id="rId25"/>
    <p:sldId id="860" r:id="rId26"/>
    <p:sldId id="861" r:id="rId27"/>
    <p:sldId id="905" r:id="rId28"/>
    <p:sldId id="862" r:id="rId29"/>
    <p:sldId id="863" r:id="rId30"/>
    <p:sldId id="864" r:id="rId31"/>
    <p:sldId id="865" r:id="rId32"/>
    <p:sldId id="866" r:id="rId33"/>
    <p:sldId id="867" r:id="rId34"/>
    <p:sldId id="868" r:id="rId35"/>
    <p:sldId id="869" r:id="rId36"/>
    <p:sldId id="870" r:id="rId37"/>
    <p:sldId id="871" r:id="rId38"/>
    <p:sldId id="872" r:id="rId39"/>
    <p:sldId id="873" r:id="rId40"/>
    <p:sldId id="874" r:id="rId41"/>
    <p:sldId id="875" r:id="rId42"/>
    <p:sldId id="876" r:id="rId43"/>
    <p:sldId id="877" r:id="rId44"/>
    <p:sldId id="878" r:id="rId45"/>
    <p:sldId id="879" r:id="rId46"/>
    <p:sldId id="880" r:id="rId47"/>
    <p:sldId id="881" r:id="rId48"/>
    <p:sldId id="882" r:id="rId49"/>
    <p:sldId id="883" r:id="rId50"/>
    <p:sldId id="884" r:id="rId51"/>
    <p:sldId id="885" r:id="rId52"/>
    <p:sldId id="886" r:id="rId53"/>
    <p:sldId id="887" r:id="rId54"/>
    <p:sldId id="890" r:id="rId55"/>
    <p:sldId id="891" r:id="rId56"/>
    <p:sldId id="892" r:id="rId57"/>
    <p:sldId id="893" r:id="rId58"/>
    <p:sldId id="894" r:id="rId59"/>
    <p:sldId id="895" r:id="rId60"/>
    <p:sldId id="896" r:id="rId61"/>
    <p:sldId id="897" r:id="rId62"/>
    <p:sldId id="898" r:id="rId63"/>
    <p:sldId id="899" r:id="rId64"/>
    <p:sldId id="900" r:id="rId65"/>
    <p:sldId id="901" r:id="rId66"/>
    <p:sldId id="902" r:id="rId67"/>
    <p:sldId id="903" r:id="rId68"/>
    <p:sldId id="904" r:id="rId69"/>
    <p:sldId id="517" r:id="rId70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sz="2600" kern="1200">
        <a:solidFill>
          <a:schemeClr val="tx1"/>
        </a:solidFill>
        <a:latin typeface="Constantia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600" kern="1200">
        <a:solidFill>
          <a:schemeClr val="tx1"/>
        </a:solidFill>
        <a:latin typeface="Constantia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600" kern="1200">
        <a:solidFill>
          <a:schemeClr val="tx1"/>
        </a:solidFill>
        <a:latin typeface="Constantia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600" kern="1200">
        <a:solidFill>
          <a:schemeClr val="tx1"/>
        </a:solidFill>
        <a:latin typeface="Constantia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600" kern="1200">
        <a:solidFill>
          <a:schemeClr val="tx1"/>
        </a:solidFill>
        <a:latin typeface="Constantia" pitchFamily="18" charset="0"/>
        <a:ea typeface="+mn-ea"/>
        <a:cs typeface="Arial" charset="0"/>
      </a:defRPr>
    </a:lvl5pPr>
    <a:lvl6pPr marL="2286000" algn="l" defTabSz="914400" rtl="0" eaLnBrk="1" latinLnBrk="0" hangingPunct="1">
      <a:defRPr sz="2600" kern="1200">
        <a:solidFill>
          <a:schemeClr val="tx1"/>
        </a:solidFill>
        <a:latin typeface="Constantia" pitchFamily="18" charset="0"/>
        <a:ea typeface="+mn-ea"/>
        <a:cs typeface="Arial" charset="0"/>
      </a:defRPr>
    </a:lvl6pPr>
    <a:lvl7pPr marL="2743200" algn="l" defTabSz="914400" rtl="0" eaLnBrk="1" latinLnBrk="0" hangingPunct="1">
      <a:defRPr sz="2600" kern="1200">
        <a:solidFill>
          <a:schemeClr val="tx1"/>
        </a:solidFill>
        <a:latin typeface="Constantia" pitchFamily="18" charset="0"/>
        <a:ea typeface="+mn-ea"/>
        <a:cs typeface="Arial" charset="0"/>
      </a:defRPr>
    </a:lvl7pPr>
    <a:lvl8pPr marL="3200400" algn="l" defTabSz="914400" rtl="0" eaLnBrk="1" latinLnBrk="0" hangingPunct="1">
      <a:defRPr sz="2600" kern="1200">
        <a:solidFill>
          <a:schemeClr val="tx1"/>
        </a:solidFill>
        <a:latin typeface="Constantia" pitchFamily="18" charset="0"/>
        <a:ea typeface="+mn-ea"/>
        <a:cs typeface="Arial" charset="0"/>
      </a:defRPr>
    </a:lvl8pPr>
    <a:lvl9pPr marL="3657600" algn="l" defTabSz="914400" rtl="0" eaLnBrk="1" latinLnBrk="0" hangingPunct="1">
      <a:defRPr sz="2600" kern="1200">
        <a:solidFill>
          <a:schemeClr val="tx1"/>
        </a:solidFill>
        <a:latin typeface="Constantia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BDC11F"/>
    <a:srgbClr val="00CC00"/>
    <a:srgbClr val="200AC2"/>
    <a:srgbClr val="990000"/>
    <a:srgbClr val="F36253"/>
    <a:srgbClr val="57F380"/>
    <a:srgbClr val="008000"/>
    <a:srgbClr val="04DE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49" autoAdjust="0"/>
    <p:restoredTop sz="99137" autoAdjust="0"/>
  </p:normalViewPr>
  <p:slideViewPr>
    <p:cSldViewPr>
      <p:cViewPr varScale="1">
        <p:scale>
          <a:sx n="72" d="100"/>
          <a:sy n="72" d="100"/>
        </p:scale>
        <p:origin x="366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0106"/>
    </p:cViewPr>
    <p:sldLst>
      <p:sld r:id="rId1" collapse="1"/>
    </p:sldLst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" Type="http://schemas.openxmlformats.org/officeDocument/2006/relationships/slide" Target="slides/slide5.xml"/><Relationship Id="rId71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5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lang="pt-BR"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lang="pt-BR"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0E82548-1889-47D3-BC8E-8518858F4076}" type="datetimeFigureOut">
              <a:rPr lang="pt-BR"/>
              <a:pPr>
                <a:defRPr/>
              </a:pPr>
              <a:t>08/07/2020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noProof="0"/>
              <a:t>Clique para editar 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lang="pt-BR"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lang="pt-BR"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7EE8A7C-228C-4810-8C08-00E88F34BBE2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018763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lang="pt-BR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lang="pt-BR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lang="pt-BR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lang="pt-BR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lang="pt-BR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pt-BR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pt-BR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pt-BR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pt-BR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t>Esta apresentação demonstra os novos recursos do PowerPoint e é visualizada com melhor resolução no modo Apresentação de Slides. Esses slides foram projetados para fornecer a você idéias excelentes de criação de apresentações no PowerPoint 2010.</a:t>
            </a:r>
          </a:p>
          <a:p>
            <a:pPr eaLnBrk="1" hangingPunct="1">
              <a:spcBef>
                <a:spcPct val="0"/>
              </a:spcBef>
            </a:pPr>
            <a:endParaRPr/>
          </a:p>
          <a:p>
            <a:pPr eaLnBrk="1" hangingPunct="1">
              <a:spcBef>
                <a:spcPct val="0"/>
              </a:spcBef>
            </a:pPr>
            <a:r>
              <a:t>Para obter mais exemplos de modelos, clique na guia Arquivo e, na guia Novo, clique em Exemplos de Modelos.</a:t>
            </a:r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B733152-8BD7-42C7-B7AD-F612DE7F24FA}" type="slidenum">
              <a:rPr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20638"/>
            <a:ext cx="3498850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613" y="20638"/>
            <a:ext cx="5624512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2817813"/>
            <a:ext cx="7669212" cy="229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863" y="2819400"/>
            <a:ext cx="1460500" cy="229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/>
          <p:cNvPicPr>
            <a:picLocks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5089525"/>
            <a:ext cx="9097962" cy="173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3"/>
          <p:cNvSpPr/>
          <p:nvPr userDrawn="1"/>
        </p:nvSpPr>
        <p:spPr>
          <a:xfrm>
            <a:off x="8755063" y="2470150"/>
            <a:ext cx="304800" cy="152400"/>
          </a:xfrm>
          <a:prstGeom prst="rect">
            <a:avLst/>
          </a:prstGeom>
          <a:solidFill>
            <a:srgbClr val="F274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1800">
              <a:solidFill>
                <a:srgbClr val="F47F28"/>
              </a:solidFill>
            </a:endParaRPr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3581400" y="1295400"/>
            <a:ext cx="5105400" cy="1416269"/>
          </a:xfrm>
        </p:spPr>
        <p:txBody>
          <a:bodyPr anchor="b">
            <a:normAutofit/>
          </a:bodyPr>
          <a:lstStyle>
            <a:lvl1pPr algn="r" eaLnBrk="1" latinLnBrk="0" hangingPunct="1">
              <a:buNone/>
              <a:defRPr kumimoji="0" lang="pt-BR"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344" y="4114800"/>
            <a:ext cx="7315200" cy="914400"/>
          </a:xfrm>
        </p:spPr>
        <p:txBody>
          <a:bodyPr anchor="b">
            <a:normAutofit/>
          </a:bodyPr>
          <a:lstStyle>
            <a:lvl1pPr marL="0" indent="0" eaLnBrk="1" latinLnBrk="0" hangingPunct="1">
              <a:defRPr kumimoji="0" lang="pt-BR" sz="3600" b="1" kern="1200" baseline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pt-BR"/>
              <a:t>Clique para editar o estilo do título mestre</a:t>
            </a:r>
            <a:endParaRPr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9FAA25D-12D5-47BC-90EB-2D641E69CF62}" type="datetimeFigureOut">
              <a:rPr lang="pt-BR"/>
              <a:pPr>
                <a:defRPr/>
              </a:pPr>
              <a:t>08/07/2020</a:t>
            </a:fld>
            <a:endParaRPr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132157F-C715-4188-AF1D-E7580B639F08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11271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ídia com Legenda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/>
          <p:nvPr userDrawn="1"/>
        </p:nvSpPr>
        <p:spPr>
          <a:xfrm>
            <a:off x="595313" y="4800600"/>
            <a:ext cx="4873625" cy="685800"/>
          </a:xfrm>
          <a:prstGeom prst="rect">
            <a:avLst/>
          </a:prstGeom>
          <a:solidFill>
            <a:schemeClr val="tx1">
              <a:lumMod val="95000"/>
              <a:lumOff val="5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1800" b="1">
              <a:latin typeface="Georgia" pitchFamily="18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6552" y="4800600"/>
            <a:ext cx="4809244" cy="566738"/>
          </a:xfrm>
        </p:spPr>
        <p:txBody>
          <a:bodyPr anchor="b">
            <a:normAutofit/>
          </a:bodyPr>
          <a:lstStyle>
            <a:lvl1pPr algn="ctr" eaLnBrk="1" latinLnBrk="0" hangingPunct="1">
              <a:defRPr kumimoji="0" lang="pt-BR" sz="1800" b="0" i="1">
                <a:solidFill>
                  <a:schemeClr val="bg1">
                    <a:lumMod val="85000"/>
                  </a:schemeClr>
                </a:solidFill>
                <a:latin typeface="Georgia" pitchFamily="18" charset="0"/>
              </a:defRPr>
            </a:lvl1pPr>
          </a:lstStyle>
          <a:p>
            <a:r>
              <a:rPr lang="pt-BR"/>
              <a:t>Clique para editar o estilo do título mestre</a:t>
            </a:r>
            <a:endParaRPr/>
          </a:p>
        </p:txBody>
      </p:sp>
      <p:sp>
        <p:nvSpPr>
          <p:cNvPr id="9" name="Media Placeholder 8"/>
          <p:cNvSpPr>
            <a:spLocks noGrp="1"/>
          </p:cNvSpPr>
          <p:nvPr>
            <p:ph type="media" sz="quarter" idx="13"/>
          </p:nvPr>
        </p:nvSpPr>
        <p:spPr>
          <a:xfrm>
            <a:off x="587022" y="838200"/>
            <a:ext cx="4873752" cy="3812822"/>
          </a:xfrm>
        </p:spPr>
        <p:txBody>
          <a:bodyPr rtlCol="0">
            <a:normAutofit/>
          </a:bodyPr>
          <a:lstStyle>
            <a:lvl1pPr eaLnBrk="1" latinLnBrk="0" hangingPunct="1">
              <a:buNone/>
              <a:defRPr kumimoji="0" lang="pt-BR"/>
            </a:lvl1pPr>
          </a:lstStyle>
          <a:p>
            <a:pPr lvl="0"/>
            <a:r>
              <a:rPr lang="pt-BR" noProof="0"/>
              <a:t>Clique no ícone para adicionar mídia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5776863" y="838200"/>
            <a:ext cx="2819400" cy="4636911"/>
          </a:xfrm>
        </p:spPr>
        <p:txBody>
          <a:bodyPr>
            <a:normAutofit/>
          </a:bodyPr>
          <a:lstStyle>
            <a:lvl1pPr marL="0" indent="0" algn="l" eaLnBrk="1" latinLnBrk="0" hangingPunct="1">
              <a:buNone/>
              <a:defRPr kumimoji="0" lang="pt-BR"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6DCAA58E-35CD-43D8-B8A0-FB8150CC3A97}" type="datetimeFigureOut">
              <a:rPr lang="pt-BR"/>
              <a:pPr>
                <a:defRPr/>
              </a:pPr>
              <a:t>08/07/2020</a:t>
            </a:fld>
            <a:endParaRPr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4CFADA6-8CAE-45D7-BE41-82BB0230C808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43474131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 userDrawn="1"/>
        </p:nvSpPr>
        <p:spPr>
          <a:xfrm>
            <a:off x="1792288" y="4800600"/>
            <a:ext cx="5500687" cy="685800"/>
          </a:xfrm>
          <a:prstGeom prst="rect">
            <a:avLst/>
          </a:prstGeom>
          <a:solidFill>
            <a:schemeClr val="tx1">
              <a:lumMod val="95000"/>
              <a:lumOff val="5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1800" b="1">
              <a:latin typeface="Georgia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>
            <a:normAutofit/>
          </a:bodyPr>
          <a:lstStyle>
            <a:lvl1pPr algn="ctr" eaLnBrk="1" latinLnBrk="0" hangingPunct="1">
              <a:defRPr kumimoji="0" lang="pt-BR" sz="1800" b="0" i="1">
                <a:solidFill>
                  <a:schemeClr val="bg1">
                    <a:lumMod val="85000"/>
                  </a:schemeClr>
                </a:solidFill>
                <a:latin typeface="Georgia" pitchFamily="18" charset="0"/>
              </a:defRPr>
            </a:lvl1pPr>
          </a:lstStyle>
          <a:p>
            <a:r>
              <a:rPr lang="pt-BR"/>
              <a:t>Clique para editar o estilo do título mestre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 eaLnBrk="1" latinLnBrk="0" hangingPunct="1">
              <a:buNone/>
              <a:defRPr kumimoji="0" lang="pt-BR" sz="3200"/>
            </a:lvl1pPr>
            <a:lvl2pPr marL="457200" indent="0" eaLnBrk="1" latinLnBrk="0" hangingPunct="1">
              <a:buNone/>
              <a:defRPr kumimoji="0" lang="pt-BR" sz="2800"/>
            </a:lvl2pPr>
            <a:lvl3pPr marL="914400" indent="0" eaLnBrk="1" latinLnBrk="0" hangingPunct="1">
              <a:buNone/>
              <a:defRPr kumimoji="0" lang="pt-BR" sz="2400"/>
            </a:lvl3pPr>
            <a:lvl4pPr marL="1371600" indent="0" eaLnBrk="1" latinLnBrk="0" hangingPunct="1">
              <a:buNone/>
              <a:defRPr kumimoji="0" lang="pt-BR" sz="2000"/>
            </a:lvl4pPr>
            <a:lvl5pPr marL="1828800" indent="0" eaLnBrk="1" latinLnBrk="0" hangingPunct="1">
              <a:buNone/>
              <a:defRPr kumimoji="0" lang="pt-BR" sz="2000"/>
            </a:lvl5pPr>
            <a:lvl6pPr marL="2286000" indent="0" eaLnBrk="1" latinLnBrk="0" hangingPunct="1">
              <a:buNone/>
              <a:defRPr kumimoji="0" lang="pt-BR" sz="2000"/>
            </a:lvl6pPr>
            <a:lvl7pPr marL="2743200" indent="0" eaLnBrk="1" latinLnBrk="0" hangingPunct="1">
              <a:buNone/>
              <a:defRPr kumimoji="0" lang="pt-BR" sz="2000"/>
            </a:lvl7pPr>
            <a:lvl8pPr marL="3200400" indent="0" eaLnBrk="1" latinLnBrk="0" hangingPunct="1">
              <a:buNone/>
              <a:defRPr kumimoji="0" lang="pt-BR" sz="2000"/>
            </a:lvl8pPr>
            <a:lvl9pPr marL="3657600" indent="0" eaLnBrk="1" latinLnBrk="0" hangingPunct="1">
              <a:buNone/>
              <a:defRPr kumimoji="0" lang="pt-BR" sz="2000"/>
            </a:lvl9pPr>
          </a:lstStyle>
          <a:p>
            <a:pPr lvl="0"/>
            <a:r>
              <a:rPr lang="pt-BR" noProof="0"/>
              <a:t>Clique no ícone para adicionar uma imagem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562600"/>
            <a:ext cx="5486400" cy="609600"/>
          </a:xfrm>
        </p:spPr>
        <p:txBody>
          <a:bodyPr/>
          <a:lstStyle>
            <a:lvl1pPr marL="0" indent="0" algn="ctr" eaLnBrk="1" latinLnBrk="0" hangingPunct="1">
              <a:buNone/>
              <a:defRPr kumimoji="0" lang="pt-BR" sz="1400"/>
            </a:lvl1pPr>
            <a:lvl2pPr marL="457200" indent="0" eaLnBrk="1" latinLnBrk="0" hangingPunct="1">
              <a:buNone/>
              <a:defRPr kumimoji="0" lang="pt-BR" sz="1200"/>
            </a:lvl2pPr>
            <a:lvl3pPr marL="914400" indent="0" eaLnBrk="1" latinLnBrk="0" hangingPunct="1">
              <a:buNone/>
              <a:defRPr kumimoji="0" lang="pt-BR" sz="1000"/>
            </a:lvl3pPr>
            <a:lvl4pPr marL="1371600" indent="0" eaLnBrk="1" latinLnBrk="0" hangingPunct="1">
              <a:buNone/>
              <a:defRPr kumimoji="0" lang="pt-BR" sz="900"/>
            </a:lvl4pPr>
            <a:lvl5pPr marL="1828800" indent="0" eaLnBrk="1" latinLnBrk="0" hangingPunct="1">
              <a:buNone/>
              <a:defRPr kumimoji="0" lang="pt-BR" sz="900"/>
            </a:lvl5pPr>
            <a:lvl6pPr marL="2286000" indent="0" eaLnBrk="1" latinLnBrk="0" hangingPunct="1">
              <a:buNone/>
              <a:defRPr kumimoji="0" lang="pt-BR" sz="900"/>
            </a:lvl6pPr>
            <a:lvl7pPr marL="2743200" indent="0" eaLnBrk="1" latinLnBrk="0" hangingPunct="1">
              <a:buNone/>
              <a:defRPr kumimoji="0" lang="pt-BR" sz="900"/>
            </a:lvl7pPr>
            <a:lvl8pPr marL="3200400" indent="0" eaLnBrk="1" latinLnBrk="0" hangingPunct="1">
              <a:buNone/>
              <a:defRPr kumimoji="0" lang="pt-BR" sz="900"/>
            </a:lvl8pPr>
            <a:lvl9pPr marL="3657600" indent="0" eaLnBrk="1" latinLnBrk="0" hangingPunct="1">
              <a:buNone/>
              <a:defRPr kumimoji="0" lang="pt-BR"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4CA7309-5019-44A9-9CE2-138A1B946191}" type="datetimeFigureOut">
              <a:rPr lang="pt-BR"/>
              <a:pPr>
                <a:defRPr/>
              </a:pPr>
              <a:t>08/07/2020</a:t>
            </a:fld>
            <a:endParaRPr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00D7B4C-D9A5-450A-AADB-122ADABAD8D0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1612307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ítulo e Texto Vertical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0" y="414867"/>
            <a:ext cx="5029200" cy="457200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rmAutofit/>
          </a:bodyPr>
          <a:lstStyle>
            <a:lvl1pPr algn="l" eaLnBrk="1" latinLnBrk="0" hangingPunct="1">
              <a:defRPr kumimoji="0" lang="pt-BR" sz="2800" b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14044A-7527-4437-9C15-70C45E7C209B}" type="datetimeFigureOut">
              <a:rPr lang="pt-BR"/>
              <a:pPr>
                <a:defRPr/>
              </a:pPr>
              <a:t>08/07/2020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70BF33-80FF-452C-ACE9-B8ED3373E796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2817467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7150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1054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>
              <a:defRPr/>
            </a:pPr>
            <a:fld id="{31C125E8-216B-4260-B417-3DDAAED56703}" type="datetimeFigureOut">
              <a:rPr lang="pt-BR"/>
              <a:pPr>
                <a:defRPr/>
              </a:pPr>
              <a:t>08/07/2020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>
              <a:defRPr/>
            </a:pPr>
            <a:fld id="{DDCCF9A5-2225-4D38-8493-AE1CF6E06C23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441528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17" name="Subtítulo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pt-BR"/>
              <a:t>Clique para editar o estilo do subtítulo mestre</a:t>
            </a:r>
            <a:endParaRPr lang="en-US"/>
          </a:p>
        </p:txBody>
      </p:sp>
      <p:sp>
        <p:nvSpPr>
          <p:cNvPr id="4" name="Espaço Reservado para Data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FFDA86-98E9-4045-A1EA-B1F0C45FEB93}" type="datetimeFigureOut">
              <a:rPr lang="pt-BR"/>
              <a:pPr>
                <a:defRPr/>
              </a:pPr>
              <a:t>08/07/2020</a:t>
            </a:fld>
            <a:endParaRPr lang="pt-BR"/>
          </a:p>
        </p:txBody>
      </p:sp>
      <p:sp>
        <p:nvSpPr>
          <p:cNvPr id="5" name="Espaço Reservado para Rodapé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A39190-379D-4ADA-94B1-1FDF9F28A13E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97122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A586F1-00E3-47B5-82E5-2E8D4E43DE84}" type="datetimeFigureOut">
              <a:rPr lang="pt-BR"/>
              <a:pPr>
                <a:defRPr/>
              </a:pPr>
              <a:t>08/07/2020</a:t>
            </a:fld>
            <a:endParaRPr lang="pt-BR"/>
          </a:p>
        </p:txBody>
      </p:sp>
      <p:sp>
        <p:nvSpPr>
          <p:cNvPr id="5" name="Espaço Reservado para Rodapé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DEC994-F79E-42D5-845F-7365D1CE9431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081041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6"/>
          <p:cNvSpPr/>
          <p:nvPr userDrawn="1"/>
        </p:nvSpPr>
        <p:spPr>
          <a:xfrm>
            <a:off x="762000" y="1946209"/>
            <a:ext cx="2057400" cy="2057400"/>
          </a:xfrm>
          <a:prstGeom prst="ellipse">
            <a:avLst/>
          </a:prstGeom>
          <a:gradFill flip="none" rotWithShape="1">
            <a:gsLst>
              <a:gs pos="0">
                <a:srgbClr val="F39C29"/>
              </a:gs>
              <a:gs pos="50000">
                <a:srgbClr val="F7931D"/>
              </a:gs>
              <a:gs pos="100000">
                <a:srgbClr val="FF6600"/>
              </a:gs>
            </a:gsLst>
            <a:path path="circle">
              <a:fillToRect l="50000" t="50000" r="50000" b="50000"/>
            </a:path>
            <a:tileRect/>
          </a:gradFill>
          <a:ln w="82550">
            <a:noFill/>
          </a:ln>
          <a:effectLst>
            <a:outerShdw blurRad="152400" dist="165100" dir="5400000" sx="90000" sy="-19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800"/>
              <a:t>             </a:t>
            </a:r>
          </a:p>
        </p:txBody>
      </p:sp>
      <p:sp>
        <p:nvSpPr>
          <p:cNvPr id="5" name="Rectangle 7"/>
          <p:cNvSpPr/>
          <p:nvPr userDrawn="1"/>
        </p:nvSpPr>
        <p:spPr>
          <a:xfrm>
            <a:off x="8686800" y="5265738"/>
            <a:ext cx="457200" cy="96837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800">
                <a:solidFill>
                  <a:srgbClr val="FF6600"/>
                </a:solidFill>
              </a:rPr>
              <a:t>           </a:t>
            </a:r>
          </a:p>
        </p:txBody>
      </p:sp>
      <p:sp>
        <p:nvSpPr>
          <p:cNvPr id="6" name="Oval 8"/>
          <p:cNvSpPr/>
          <p:nvPr userDrawn="1"/>
        </p:nvSpPr>
        <p:spPr>
          <a:xfrm>
            <a:off x="1007328" y="1992354"/>
            <a:ext cx="1583472" cy="1295400"/>
          </a:xfrm>
          <a:prstGeom prst="ellipse">
            <a:avLst/>
          </a:prstGeom>
          <a:gradFill flip="none" rotWithShape="1">
            <a:gsLst>
              <a:gs pos="63000">
                <a:schemeClr val="bg1">
                  <a:alpha val="7000"/>
                </a:schemeClr>
              </a:gs>
              <a:gs pos="72000">
                <a:schemeClr val="bg1">
                  <a:alpha val="15000"/>
                </a:schemeClr>
              </a:gs>
              <a:gs pos="91000">
                <a:schemeClr val="bg1">
                  <a:alpha val="28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800"/>
              <a:t>       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25513D-80D4-48ED-8900-94BA74EC5D3E}" type="datetimeFigureOut">
              <a:rPr lang="en-US"/>
              <a:pPr>
                <a:defRPr/>
              </a:pPr>
              <a:t>7/8/2020</a:t>
            </a:fld>
            <a:endParaRPr lang="en-US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B3B389-681A-43C7-BAEB-8901AD306329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47243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84814A-311B-4F58-BFD6-703FDBB55EB0}" type="datetimeFigureOut">
              <a:rPr lang="pt-BR"/>
              <a:pPr>
                <a:defRPr/>
              </a:pPr>
              <a:t>08/07/2020</a:t>
            </a:fld>
            <a:endParaRPr lang="pt-BR"/>
          </a:p>
        </p:txBody>
      </p:sp>
      <p:sp>
        <p:nvSpPr>
          <p:cNvPr id="6" name="Espaço Reservado para Rodapé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9A74CB-5C7B-4CB9-AB81-8D961762995E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6720345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7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85A479-5BCC-488D-AE6A-DCB81C7C430B}" type="datetimeFigureOut">
              <a:rPr lang="pt-BR"/>
              <a:pPr>
                <a:defRPr/>
              </a:pPr>
              <a:t>08/07/2020</a:t>
            </a:fld>
            <a:endParaRPr lang="pt-BR"/>
          </a:p>
        </p:txBody>
      </p:sp>
      <p:sp>
        <p:nvSpPr>
          <p:cNvPr id="8" name="Espaço Reservado para Rodapé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151D6B-0CA3-44E6-B366-E4A6327D6265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27422210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8845F9-9ABD-4F24-8731-3E5AB92FE0B5}" type="datetimeFigureOut">
              <a:rPr lang="pt-BR"/>
              <a:pPr>
                <a:defRPr/>
              </a:pPr>
              <a:t>08/07/2020</a:t>
            </a:fld>
            <a:endParaRPr lang="pt-BR"/>
          </a:p>
        </p:txBody>
      </p:sp>
      <p:sp>
        <p:nvSpPr>
          <p:cNvPr id="4" name="Espaço Reservado para Rodapé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57D7E6-4BEC-44CF-9FD3-35D995A55706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63412844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6"/>
          <p:cNvSpPr/>
          <p:nvPr userDrawn="1"/>
        </p:nvSpPr>
        <p:spPr>
          <a:xfrm>
            <a:off x="762000" y="1946209"/>
            <a:ext cx="2057400" cy="2057400"/>
          </a:xfrm>
          <a:prstGeom prst="ellipse">
            <a:avLst/>
          </a:prstGeom>
          <a:gradFill flip="none" rotWithShape="1">
            <a:gsLst>
              <a:gs pos="0">
                <a:srgbClr val="F39C29"/>
              </a:gs>
              <a:gs pos="50000">
                <a:srgbClr val="F7931D"/>
              </a:gs>
              <a:gs pos="100000">
                <a:srgbClr val="FF6600"/>
              </a:gs>
            </a:gsLst>
            <a:path path="circle">
              <a:fillToRect l="50000" t="50000" r="50000" b="50000"/>
            </a:path>
            <a:tileRect/>
          </a:gradFill>
          <a:ln w="82550">
            <a:noFill/>
          </a:ln>
          <a:effectLst>
            <a:outerShdw blurRad="152400" dist="165100" dir="5400000" sx="90000" sy="-19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800"/>
              <a:t>             </a:t>
            </a:r>
          </a:p>
        </p:txBody>
      </p:sp>
      <p:sp>
        <p:nvSpPr>
          <p:cNvPr id="5" name="Rectangle 7"/>
          <p:cNvSpPr/>
          <p:nvPr userDrawn="1"/>
        </p:nvSpPr>
        <p:spPr>
          <a:xfrm>
            <a:off x="8686800" y="5265738"/>
            <a:ext cx="457200" cy="96837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800">
                <a:solidFill>
                  <a:srgbClr val="FF6600"/>
                </a:solidFill>
              </a:rPr>
              <a:t>           </a:t>
            </a:r>
          </a:p>
        </p:txBody>
      </p:sp>
      <p:sp>
        <p:nvSpPr>
          <p:cNvPr id="6" name="Oval 8"/>
          <p:cNvSpPr/>
          <p:nvPr userDrawn="1"/>
        </p:nvSpPr>
        <p:spPr>
          <a:xfrm>
            <a:off x="1007328" y="1992354"/>
            <a:ext cx="1583472" cy="1295400"/>
          </a:xfrm>
          <a:prstGeom prst="ellipse">
            <a:avLst/>
          </a:prstGeom>
          <a:gradFill flip="none" rotWithShape="1">
            <a:gsLst>
              <a:gs pos="63000">
                <a:schemeClr val="bg1">
                  <a:alpha val="7000"/>
                </a:schemeClr>
              </a:gs>
              <a:gs pos="72000">
                <a:schemeClr val="bg1">
                  <a:alpha val="15000"/>
                </a:schemeClr>
              </a:gs>
              <a:gs pos="91000">
                <a:schemeClr val="bg1">
                  <a:alpha val="28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800"/>
              <a:t>      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1800" y="1992354"/>
            <a:ext cx="5867400" cy="1970046"/>
          </a:xfrm>
        </p:spPr>
        <p:txBody>
          <a:bodyPr>
            <a:normAutofit/>
          </a:bodyPr>
          <a:lstStyle>
            <a:lvl1pPr algn="l" eaLnBrk="1" latinLnBrk="0" hangingPunct="1">
              <a:defRPr kumimoji="0" lang="pt-BR" sz="3000" b="1" cap="all"/>
            </a:lvl1pPr>
          </a:lstStyle>
          <a:p>
            <a:r>
              <a:rPr lang="pt-BR"/>
              <a:t>Clique para editar o estilo do título mestre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5105400"/>
            <a:ext cx="8229601" cy="375787"/>
          </a:xfrm>
        </p:spPr>
        <p:txBody>
          <a:bodyPr anchor="b">
            <a:normAutofit/>
          </a:bodyPr>
          <a:lstStyle>
            <a:lvl1pPr marL="0" indent="0" algn="r" eaLnBrk="1" latinLnBrk="0" hangingPunct="1">
              <a:buNone/>
              <a:defRPr kumimoji="0" lang="pt-BR"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eaLnBrk="1" latinLnBrk="0" hangingPunct="1">
              <a:buNone/>
              <a:defRPr kumimoji="0" lang="pt-BR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eaLnBrk="1" latinLnBrk="0" hangingPunct="1">
              <a:buNone/>
              <a:defRPr kumimoji="0" lang="pt-BR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eaLnBrk="1" latinLnBrk="0" hangingPunct="1">
              <a:buNone/>
              <a:defRPr kumimoji="0" lang="pt-BR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eaLnBrk="1" latinLnBrk="0" hangingPunct="1">
              <a:buNone/>
              <a:defRPr kumimoji="0" lang="pt-BR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eaLnBrk="1" latinLnBrk="0" hangingPunct="1">
              <a:buNone/>
              <a:defRPr kumimoji="0" lang="pt-BR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eaLnBrk="1" latinLnBrk="0" hangingPunct="1">
              <a:buNone/>
              <a:defRPr kumimoji="0" lang="pt-BR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eaLnBrk="1" latinLnBrk="0" hangingPunct="1">
              <a:buNone/>
              <a:defRPr kumimoji="0" lang="pt-BR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eaLnBrk="1" latinLnBrk="0" hangingPunct="1">
              <a:buNone/>
              <a:defRPr kumimoji="0" lang="pt-BR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>
              <a:defRPr/>
            </a:pPr>
            <a:fld id="{A3696203-2E93-45C6-BF95-ED272E3B3542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2685469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875536-D7FC-4C6D-BD98-7ACF0A5583E8}" type="datetimeFigureOut">
              <a:rPr lang="pt-BR"/>
              <a:pPr>
                <a:defRPr/>
              </a:pPr>
              <a:t>08/07/2020</a:t>
            </a:fld>
            <a:endParaRPr lang="pt-BR"/>
          </a:p>
        </p:txBody>
      </p:sp>
      <p:sp>
        <p:nvSpPr>
          <p:cNvPr id="3" name="Espaço Reservado para Rodapé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CA7185-A1A2-45AE-B115-C1136C4B988D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2483237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C10D69-0DE6-4125-AAFC-A116D0649143}" type="datetimeFigureOut">
              <a:rPr lang="pt-BR"/>
              <a:pPr>
                <a:defRPr/>
              </a:pPr>
              <a:t>08/07/2020</a:t>
            </a:fld>
            <a:endParaRPr lang="pt-BR"/>
          </a:p>
        </p:txBody>
      </p:sp>
      <p:sp>
        <p:nvSpPr>
          <p:cNvPr id="6" name="Espaço Reservado para Rodapé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B83F63-71ED-47F3-9770-446C12642C33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97072853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com Único Canto Aparado e Arredondado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6" name="Triângulo retângulo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7" name="Forma livre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cs typeface="+mn-cs"/>
            </a:endParaRPr>
          </a:p>
        </p:txBody>
      </p:sp>
      <p:sp>
        <p:nvSpPr>
          <p:cNvPr id="8" name="Forma livre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cs typeface="+mn-cs"/>
            </a:endParaRPr>
          </a:p>
        </p:txBody>
      </p:sp>
      <p:sp>
        <p:nvSpPr>
          <p:cNvPr id="9" name="Rectangle 7"/>
          <p:cNvSpPr/>
          <p:nvPr userDrawn="1"/>
        </p:nvSpPr>
        <p:spPr>
          <a:xfrm>
            <a:off x="1792288" y="4800600"/>
            <a:ext cx="5500687" cy="685800"/>
          </a:xfrm>
          <a:prstGeom prst="rect">
            <a:avLst/>
          </a:prstGeom>
          <a:solidFill>
            <a:schemeClr val="tx1">
              <a:lumMod val="95000"/>
              <a:lumOff val="5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1800" b="1">
              <a:latin typeface="Georgia" pitchFamily="18" charset="0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pt-BR" noProof="0"/>
              <a:t>Clique no ícone para adicionar uma imagem</a:t>
            </a:r>
            <a:endParaRPr lang="en-US" noProof="0" dirty="0"/>
          </a:p>
        </p:txBody>
      </p:sp>
      <p:sp>
        <p:nvSpPr>
          <p:cNvPr id="10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1E55DA-5261-4BEC-9891-E0D9998F02F1}" type="datetimeFigureOut">
              <a:rPr lang="pt-BR"/>
              <a:pPr>
                <a:defRPr/>
              </a:pPr>
              <a:t>08/07/2020</a:t>
            </a:fld>
            <a:endParaRPr lang="pt-BR"/>
          </a:p>
        </p:txBody>
      </p:sp>
      <p:sp>
        <p:nvSpPr>
          <p:cNvPr id="11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2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5EFA45-D1BB-405A-B693-4DF35150ED97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20665895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D1CDA7-723B-4AE1-A77C-CC45E990237C}" type="datetimeFigureOut">
              <a:rPr lang="pt-BR"/>
              <a:pPr>
                <a:defRPr/>
              </a:pPr>
              <a:t>08/07/2020</a:t>
            </a:fld>
            <a:endParaRPr lang="pt-BR"/>
          </a:p>
        </p:txBody>
      </p:sp>
      <p:sp>
        <p:nvSpPr>
          <p:cNvPr id="5" name="Espaço Reservado para Rodapé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13A3FA-5F21-4CCF-992A-A9F6BD8F746C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10288347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364C5-4592-4BB4-899B-0D54EBAED4C4}" type="datetimeFigureOut">
              <a:rPr lang="pt-BR"/>
              <a:pPr>
                <a:defRPr/>
              </a:pPr>
              <a:t>08/07/2020</a:t>
            </a:fld>
            <a:endParaRPr lang="pt-BR"/>
          </a:p>
        </p:txBody>
      </p:sp>
      <p:sp>
        <p:nvSpPr>
          <p:cNvPr id="5" name="Espaço Reservado para Rodapé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E93A9F-C1C5-40C2-9EC6-BEB63523CC56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679013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e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abela 2"/>
          <p:cNvSpPr>
            <a:spLocks noGrp="1"/>
          </p:cNvSpPr>
          <p:nvPr>
            <p:ph type="tbl" idx="1"/>
          </p:nvPr>
        </p:nvSpPr>
        <p:spPr>
          <a:xfrm>
            <a:off x="457200" y="1935163"/>
            <a:ext cx="8229600" cy="4389437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3A67B0-81F3-4005-A657-8EA242A4E4A2}" type="datetimeFigureOut">
              <a:rPr lang="pt-BR"/>
              <a:pPr>
                <a:defRPr/>
              </a:pPr>
              <a:t>08/07/2020</a:t>
            </a:fld>
            <a:endParaRPr lang="pt-BR"/>
          </a:p>
        </p:txBody>
      </p:sp>
      <p:sp>
        <p:nvSpPr>
          <p:cNvPr id="5" name="Espaço Reservado para Rodapé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19C16E-5D60-48A4-B562-C31411C59596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44666806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e Conteúdo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" r="5875" b="5263"/>
          <a:stretch>
            <a:fillRect/>
          </a:stretch>
        </p:blipFill>
        <p:spPr bwMode="auto">
          <a:xfrm>
            <a:off x="3175" y="5867400"/>
            <a:ext cx="914400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180" y="76200"/>
            <a:ext cx="8403020" cy="685800"/>
          </a:xfrm>
        </p:spPr>
        <p:txBody>
          <a:bodyPr>
            <a:normAutofit/>
          </a:bodyPr>
          <a:lstStyle>
            <a:lvl1pPr algn="l" eaLnBrk="1" latinLnBrk="0" hangingPunct="1">
              <a:defRPr kumimoji="0" lang="pt-BR" sz="3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t-BR"/>
              <a:t>Clique para editar o estilo do título mestre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eaLnBrk="1" latinLnBrk="0" hangingPunct="1">
              <a:defRPr kumimoji="0" lang="pt-BR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eaLnBrk="1" latinLnBrk="0" hangingPunct="1">
              <a:defRPr kumimoji="0" lang="pt-BR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eaLnBrk="1" latinLnBrk="0" hangingPunct="1">
              <a:defRPr kumimoji="0" lang="pt-BR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eaLnBrk="1" latinLnBrk="0" hangingPunct="1">
              <a:defRPr kumimoji="0" lang="pt-BR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>
              <a:defRPr/>
            </a:pPr>
            <a:fld id="{3E575941-252E-4A48-A26B-77F9DD370683}" type="datetimeFigureOut">
              <a:rPr lang="pt-BR"/>
              <a:pPr>
                <a:defRPr/>
              </a:pPr>
              <a:t>08/07/2020</a:t>
            </a:fld>
            <a:endParaRPr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>
              <a:defRPr/>
            </a:pPr>
            <a:fld id="{2B3ED130-5B6B-4086-A6F3-E271F10719FC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682481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: Ênfas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  <a:endParaRPr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 eaLnBrk="1" latinLnBrk="0" hangingPunct="1">
              <a:defRPr kumimoji="0" lang="pt-BR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eaLnBrk="1" latinLnBrk="0" hangingPunct="1">
              <a:defRPr kumimoji="0" lang="pt-BR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eaLnBrk="1" latinLnBrk="0" hangingPunct="1">
              <a:defRPr kumimoji="0" lang="pt-BR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eaLnBrk="1" latinLnBrk="0" hangingPunct="1">
              <a:defRPr kumimoji="0" lang="pt-BR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eaLnBrk="1" latinLnBrk="0" hangingPunct="1">
              <a:defRPr kumimoji="0" lang="pt-BR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>
              <a:defRPr/>
            </a:pPr>
            <a:fld id="{26087F8C-0113-4856-87FD-50558FA64E39}" type="datetimeFigureOut">
              <a:rPr lang="pt-BR"/>
              <a:pPr>
                <a:defRPr/>
              </a:pPr>
              <a:t>08/07/2020</a:t>
            </a:fld>
            <a:endParaRPr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>
              <a:defRPr/>
            </a:pPr>
            <a:fld id="{D1262135-F945-4F7B-98C7-20F91B228560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1363347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as Partes de Conteúdo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999" y="1"/>
            <a:ext cx="7068015" cy="838200"/>
          </a:xfrm>
        </p:spPr>
        <p:txBody>
          <a:bodyPr anchor="b">
            <a:normAutofit/>
          </a:bodyPr>
          <a:lstStyle>
            <a:lvl1pPr algn="l" eaLnBrk="1" latinLnBrk="0" hangingPunct="1">
              <a:defRPr kumimoji="0" lang="pt-BR" sz="2800">
                <a:solidFill>
                  <a:schemeClr val="bg1"/>
                </a:solidFill>
              </a:defRPr>
            </a:lvl1pPr>
          </a:lstStyle>
          <a:p>
            <a:r>
              <a:rPr lang="pt-BR"/>
              <a:t>Clique para editar o estilo do título mestre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6402"/>
            <a:ext cx="4038600" cy="3971455"/>
          </a:xfrm>
        </p:spPr>
        <p:txBody>
          <a:bodyPr/>
          <a:lstStyle>
            <a:lvl1pPr eaLnBrk="1" latinLnBrk="0" hangingPunct="1">
              <a:defRPr kumimoji="0" lang="pt-BR" sz="2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eaLnBrk="1" latinLnBrk="0" hangingPunct="1">
              <a:defRPr kumimoji="0" lang="pt-BR"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eaLnBrk="1" latinLnBrk="0" hangingPunct="1">
              <a:defRPr kumimoji="0" lang="pt-BR"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eaLnBrk="1" latinLnBrk="0" hangingPunct="1">
              <a:defRPr kumimoji="0" lang="pt-BR"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eaLnBrk="1" latinLnBrk="0" hangingPunct="1">
              <a:defRPr kumimoji="0" lang="pt-BR"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  <a:lvl6pPr eaLnBrk="1" latinLnBrk="0" hangingPunct="1">
              <a:defRPr kumimoji="0" lang="pt-BR" sz="1800"/>
            </a:lvl6pPr>
            <a:lvl7pPr eaLnBrk="1" latinLnBrk="0" hangingPunct="1">
              <a:defRPr kumimoji="0" lang="pt-BR" sz="1800"/>
            </a:lvl7pPr>
            <a:lvl8pPr eaLnBrk="1" latinLnBrk="0" hangingPunct="1">
              <a:defRPr kumimoji="0" lang="pt-BR" sz="1800"/>
            </a:lvl8pPr>
            <a:lvl9pPr eaLnBrk="1" latinLnBrk="0" hangingPunct="1">
              <a:defRPr kumimoji="0" lang="pt-BR"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4038600" cy="3971454"/>
          </a:xfrm>
        </p:spPr>
        <p:txBody>
          <a:bodyPr/>
          <a:lstStyle>
            <a:lvl1pPr eaLnBrk="1" latinLnBrk="0" hangingPunct="1">
              <a:defRPr kumimoji="0" lang="pt-BR" sz="2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eaLnBrk="1" latinLnBrk="0" hangingPunct="1">
              <a:defRPr kumimoji="0" lang="pt-BR"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eaLnBrk="1" latinLnBrk="0" hangingPunct="1">
              <a:defRPr kumimoji="0" lang="pt-BR"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eaLnBrk="1" latinLnBrk="0" hangingPunct="1">
              <a:defRPr kumimoji="0" lang="pt-BR"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eaLnBrk="1" latinLnBrk="0" hangingPunct="1">
              <a:defRPr kumimoji="0" lang="pt-BR"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  <a:lvl6pPr eaLnBrk="1" latinLnBrk="0" hangingPunct="1">
              <a:defRPr kumimoji="0" lang="pt-BR" sz="1800"/>
            </a:lvl6pPr>
            <a:lvl7pPr eaLnBrk="1" latinLnBrk="0" hangingPunct="1">
              <a:defRPr kumimoji="0" lang="pt-BR" sz="1800"/>
            </a:lvl7pPr>
            <a:lvl8pPr eaLnBrk="1" latinLnBrk="0" hangingPunct="1">
              <a:defRPr kumimoji="0" lang="pt-BR" sz="1800"/>
            </a:lvl8pPr>
            <a:lvl9pPr eaLnBrk="1" latinLnBrk="0" hangingPunct="1">
              <a:defRPr kumimoji="0" lang="pt-BR"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C64343-C91D-4E28-AD07-EE44447B3366}" type="datetimeFigureOut">
              <a:rPr lang="pt-BR"/>
              <a:pPr>
                <a:defRPr/>
              </a:pPr>
              <a:t>08/07/2020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DFB55B-16E4-420C-8869-00382334D2A3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02898267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mente Título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24447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4400" y="2077200"/>
            <a:ext cx="7010400" cy="1143000"/>
          </a:xfrm>
        </p:spPr>
        <p:txBody>
          <a:bodyPr/>
          <a:lstStyle>
            <a:lvl1pPr algn="l" eaLnBrk="1" latinLnBrk="0" hangingPunct="1">
              <a:defRPr kumimoji="0" lang="pt-BR"/>
            </a:lvl1pPr>
          </a:lstStyle>
          <a:p>
            <a:r>
              <a:rPr lang="pt-BR"/>
              <a:t>Clique para editar o estilo do título mestre</a:t>
            </a:r>
            <a:endParaRPr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5375248-8724-4E1A-99B1-66D3005B666D}" type="datetimeFigureOut">
              <a:rPr lang="pt-BR"/>
              <a:pPr>
                <a:defRPr/>
              </a:pPr>
              <a:t>08/07/2020</a:t>
            </a:fld>
            <a:endParaRPr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C6A4A02-E950-47D0-A093-4FF6B61D5FDC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73053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omente Título: Ênfas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90400" y="3081000"/>
            <a:ext cx="8686800" cy="1095600"/>
          </a:xfrm>
        </p:spPr>
        <p:txBody>
          <a:bodyPr>
            <a:normAutofit/>
          </a:bodyPr>
          <a:lstStyle>
            <a:lvl1pPr algn="ctr" eaLnBrk="1" latinLnBrk="0" hangingPunct="1">
              <a:defRPr kumimoji="0" lang="pt-BR" sz="4600" b="1" kern="1200" spc="-150" baseline="0">
                <a:ln>
                  <a:gradFill>
                    <a:gsLst>
                      <a:gs pos="0">
                        <a:schemeClr val="bg1"/>
                      </a:gs>
                      <a:gs pos="50000">
                        <a:schemeClr val="bg1">
                          <a:lumMod val="75000"/>
                        </a:schemeClr>
                      </a:gs>
                    </a:gsLst>
                    <a:lin ang="5400000" scaled="0"/>
                  </a:gradFill>
                </a:ln>
                <a:gradFill>
                  <a:gsLst>
                    <a:gs pos="11000">
                      <a:schemeClr val="bg1">
                        <a:lumMod val="75000"/>
                      </a:schemeClr>
                    </a:gs>
                    <a:gs pos="91000">
                      <a:schemeClr val="bg1"/>
                    </a:gs>
                  </a:gsLst>
                  <a:lin ang="16200000" scaled="1"/>
                </a:gradFill>
                <a:effectLst>
                  <a:outerShdw blurRad="38100" algn="ctr" rotWithShape="0">
                    <a:prstClr val="black">
                      <a:alpha val="25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283952" y="2424752"/>
            <a:ext cx="8694000" cy="639762"/>
          </a:xfrm>
        </p:spPr>
        <p:txBody>
          <a:bodyPr anchor="b">
            <a:normAutofit/>
          </a:bodyPr>
          <a:lstStyle>
            <a:lvl1pPr marL="0" indent="0" algn="ctr" eaLnBrk="1" latinLnBrk="0" hangingPunct="1">
              <a:buNone/>
              <a:defRPr kumimoji="0" lang="pt-BR" sz="2800" kern="1200">
                <a:solidFill>
                  <a:srgbClr val="2E507A">
                    <a:alpha val="81000"/>
                  </a:srgbClr>
                </a:solidFill>
                <a:latin typeface="+mn-lt"/>
                <a:ea typeface="+mn-ea"/>
                <a:cs typeface="+mn-cs"/>
              </a:defRPr>
            </a:lvl1pPr>
            <a:lvl2pPr marL="457200" indent="0" eaLnBrk="1" latinLnBrk="0" hangingPunct="1">
              <a:buNone/>
              <a:defRPr kumimoji="0" lang="pt-BR" sz="2000" b="1"/>
            </a:lvl2pPr>
            <a:lvl3pPr marL="914400" indent="0" eaLnBrk="1" latinLnBrk="0" hangingPunct="1">
              <a:buNone/>
              <a:defRPr kumimoji="0" lang="pt-BR" sz="1800" b="1"/>
            </a:lvl3pPr>
            <a:lvl4pPr marL="1371600" indent="0" eaLnBrk="1" latinLnBrk="0" hangingPunct="1">
              <a:buNone/>
              <a:defRPr kumimoji="0" lang="pt-BR" sz="1600" b="1"/>
            </a:lvl4pPr>
            <a:lvl5pPr marL="1828800" indent="0" eaLnBrk="1" latinLnBrk="0" hangingPunct="1">
              <a:buNone/>
              <a:defRPr kumimoji="0" lang="pt-BR" sz="1600" b="1"/>
            </a:lvl5pPr>
            <a:lvl6pPr marL="2286000" indent="0" eaLnBrk="1" latinLnBrk="0" hangingPunct="1">
              <a:buNone/>
              <a:defRPr kumimoji="0" lang="pt-BR" sz="1600" b="1"/>
            </a:lvl6pPr>
            <a:lvl7pPr marL="2743200" indent="0" eaLnBrk="1" latinLnBrk="0" hangingPunct="1">
              <a:buNone/>
              <a:defRPr kumimoji="0" lang="pt-BR" sz="1600" b="1"/>
            </a:lvl7pPr>
            <a:lvl8pPr marL="3200400" indent="0" eaLnBrk="1" latinLnBrk="0" hangingPunct="1">
              <a:buNone/>
              <a:defRPr kumimoji="0" lang="pt-BR" sz="1600" b="1"/>
            </a:lvl8pPr>
            <a:lvl9pPr marL="3657600" indent="0" eaLnBrk="1" latinLnBrk="0" hangingPunct="1">
              <a:buNone/>
              <a:defRPr kumimoji="0" lang="pt-BR"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22E996-0DA3-4172-AED1-D4E67DA0B357}" type="datetimeFigureOut">
              <a:rPr lang="pt-BR"/>
              <a:pPr>
                <a:defRPr/>
              </a:pPr>
              <a:t>08/07/2020</a:t>
            </a:fld>
            <a:endParaRPr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857C7D-55CA-4510-B03D-8B3B1C5BB2CF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8131990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ítulo com Texto 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 userDrawn="1"/>
        </p:nvSpPr>
        <p:spPr>
          <a:xfrm>
            <a:off x="0" y="2895600"/>
            <a:ext cx="7543800" cy="2133600"/>
          </a:xfrm>
          <a:prstGeom prst="rect">
            <a:avLst/>
          </a:prstGeom>
          <a:gradFill flip="none" rotWithShape="1">
            <a:gsLst>
              <a:gs pos="63000">
                <a:schemeClr val="tx1">
                  <a:lumMod val="85000"/>
                  <a:lumOff val="15000"/>
                  <a:alpha val="49000"/>
                </a:schemeClr>
              </a:gs>
              <a:gs pos="100000">
                <a:schemeClr val="tx1">
                  <a:lumMod val="95000"/>
                  <a:lumOff val="5000"/>
                  <a:alpha val="5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180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14867" y="3200400"/>
            <a:ext cx="7010400" cy="1676400"/>
          </a:xfrm>
        </p:spPr>
        <p:txBody>
          <a:bodyPr>
            <a:normAutofit/>
          </a:bodyPr>
          <a:lstStyle>
            <a:lvl1pPr marL="0" algn="l" defTabSz="914400" rtl="0" eaLnBrk="1" latinLnBrk="0" hangingPunct="1">
              <a:defRPr kumimoji="0" lang="pt-BR" sz="4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pt-BR"/>
              <a:t>Clique para editar o estilo do título mestre</a:t>
            </a:r>
            <a:endParaRPr/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4648200" y="664780"/>
            <a:ext cx="4191000" cy="381000"/>
          </a:xfrm>
        </p:spPr>
        <p:txBody>
          <a:bodyPr>
            <a:normAutofit/>
          </a:bodyPr>
          <a:lstStyle>
            <a:lvl1pPr algn="r" eaLnBrk="1" latinLnBrk="0" hangingPunct="1">
              <a:buNone/>
              <a:defRPr kumimoji="0" lang="pt-BR" sz="1800" b="1" kern="1200">
                <a:solidFill>
                  <a:schemeClr val="bg1">
                    <a:lumMod val="65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8044F5F-2A2E-4325-8077-EB483F759F4C}" type="datetimeFigureOut">
              <a:rPr lang="pt-BR"/>
              <a:pPr>
                <a:defRPr/>
              </a:pPr>
              <a:t>08/07/2020</a:t>
            </a:fld>
            <a:endParaRPr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F97FD9D3-CC37-49E8-A373-C441980999F7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049367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609600"/>
            <a:ext cx="3008313" cy="825500"/>
          </a:xfrm>
        </p:spPr>
        <p:txBody>
          <a:bodyPr anchor="b"/>
          <a:lstStyle>
            <a:lvl1pPr algn="l" eaLnBrk="1" latinLnBrk="0" hangingPunct="1">
              <a:defRPr kumimoji="0" lang="pt-BR" sz="2000" b="1"/>
            </a:lvl1pPr>
          </a:lstStyle>
          <a:p>
            <a:r>
              <a:rPr lang="pt-BR"/>
              <a:t>Clique para editar o estilo do título mestre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3650" y="609600"/>
            <a:ext cx="5111750" cy="5334000"/>
          </a:xfrm>
        </p:spPr>
        <p:txBody>
          <a:bodyPr/>
          <a:lstStyle>
            <a:lvl1pPr eaLnBrk="1" latinLnBrk="0" hangingPunct="1">
              <a:defRPr kumimoji="0" lang="pt-BR" sz="2800">
                <a:solidFill>
                  <a:schemeClr val="bg1"/>
                </a:solidFill>
              </a:defRPr>
            </a:lvl1pPr>
            <a:lvl2pPr eaLnBrk="1" latinLnBrk="0" hangingPunct="1">
              <a:defRPr kumimoji="0" lang="pt-BR" sz="2800">
                <a:solidFill>
                  <a:schemeClr val="bg1"/>
                </a:solidFill>
              </a:defRPr>
            </a:lvl2pPr>
            <a:lvl3pPr eaLnBrk="1" latinLnBrk="0" hangingPunct="1">
              <a:defRPr kumimoji="0" lang="pt-BR" sz="2400">
                <a:solidFill>
                  <a:schemeClr val="bg1"/>
                </a:solidFill>
              </a:defRPr>
            </a:lvl3pPr>
            <a:lvl4pPr eaLnBrk="1" latinLnBrk="0" hangingPunct="1">
              <a:defRPr kumimoji="0" lang="pt-BR" sz="2000">
                <a:solidFill>
                  <a:schemeClr val="bg1"/>
                </a:solidFill>
              </a:defRPr>
            </a:lvl4pPr>
            <a:lvl5pPr eaLnBrk="1" latinLnBrk="0" hangingPunct="1">
              <a:defRPr kumimoji="0" lang="pt-BR" sz="2000">
                <a:solidFill>
                  <a:schemeClr val="bg1"/>
                </a:solidFill>
              </a:defRPr>
            </a:lvl5pPr>
            <a:lvl6pPr eaLnBrk="1" latinLnBrk="0" hangingPunct="1">
              <a:defRPr kumimoji="0" lang="pt-BR" sz="2000"/>
            </a:lvl6pPr>
            <a:lvl7pPr eaLnBrk="1" latinLnBrk="0" hangingPunct="1">
              <a:defRPr kumimoji="0" lang="pt-BR" sz="2000"/>
            </a:lvl7pPr>
            <a:lvl8pPr eaLnBrk="1" latinLnBrk="0" hangingPunct="1">
              <a:defRPr kumimoji="0" lang="pt-BR" sz="2000"/>
            </a:lvl8pPr>
            <a:lvl9pPr eaLnBrk="1" latinLnBrk="0" hangingPunct="1">
              <a:defRPr kumimoji="0" lang="pt-BR"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435101"/>
            <a:ext cx="3008313" cy="3822699"/>
          </a:xfrm>
        </p:spPr>
        <p:txBody>
          <a:bodyPr/>
          <a:lstStyle>
            <a:lvl1pPr marL="0" indent="0" eaLnBrk="1" latinLnBrk="0" hangingPunct="1">
              <a:buNone/>
              <a:defRPr kumimoji="0" lang="pt-BR"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eaLnBrk="1" latinLnBrk="0" hangingPunct="1">
              <a:buNone/>
              <a:defRPr kumimoji="0" lang="pt-BR" sz="1200"/>
            </a:lvl2pPr>
            <a:lvl3pPr marL="914400" indent="0" eaLnBrk="1" latinLnBrk="0" hangingPunct="1">
              <a:buNone/>
              <a:defRPr kumimoji="0" lang="pt-BR" sz="1000"/>
            </a:lvl3pPr>
            <a:lvl4pPr marL="1371600" indent="0" eaLnBrk="1" latinLnBrk="0" hangingPunct="1">
              <a:buNone/>
              <a:defRPr kumimoji="0" lang="pt-BR" sz="900"/>
            </a:lvl4pPr>
            <a:lvl5pPr marL="1828800" indent="0" eaLnBrk="1" latinLnBrk="0" hangingPunct="1">
              <a:buNone/>
              <a:defRPr kumimoji="0" lang="pt-BR" sz="900"/>
            </a:lvl5pPr>
            <a:lvl6pPr marL="2286000" indent="0" eaLnBrk="1" latinLnBrk="0" hangingPunct="1">
              <a:buNone/>
              <a:defRPr kumimoji="0" lang="pt-BR" sz="900"/>
            </a:lvl6pPr>
            <a:lvl7pPr marL="2743200" indent="0" eaLnBrk="1" latinLnBrk="0" hangingPunct="1">
              <a:buNone/>
              <a:defRPr kumimoji="0" lang="pt-BR" sz="900"/>
            </a:lvl7pPr>
            <a:lvl8pPr marL="3200400" indent="0" eaLnBrk="1" latinLnBrk="0" hangingPunct="1">
              <a:buNone/>
              <a:defRPr kumimoji="0" lang="pt-BR" sz="900"/>
            </a:lvl8pPr>
            <a:lvl9pPr marL="3657600" indent="0" eaLnBrk="1" latinLnBrk="0" hangingPunct="1">
              <a:buNone/>
              <a:defRPr kumimoji="0" lang="pt-BR"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9A655D10-C462-4FAF-B2C7-6AB1944D2C05}" type="datetimeFigureOut">
              <a:rPr lang="pt-BR"/>
              <a:pPr>
                <a:defRPr/>
              </a:pPr>
              <a:t>08/07/2020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8419C6DD-BC98-4E06-8332-BCF7E8C92D69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4280232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" r="5875" b="5263"/>
          <a:stretch>
            <a:fillRect/>
          </a:stretch>
        </p:blipFill>
        <p:spPr bwMode="auto">
          <a:xfrm>
            <a:off x="3175" y="5867400"/>
            <a:ext cx="914400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pt-BR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2376F9D-52F6-485D-8EB9-0E2AA2FC93B9}" type="datetimeFigureOut">
              <a:rPr lang="pt-BR"/>
              <a:pPr>
                <a:defRPr/>
              </a:pPr>
              <a:t>08/07/2020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pt-BR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pt-BR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262278C-A533-4625-83E3-4C855E98EB8C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103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94" r:id="rId1"/>
    <p:sldLayoutId id="2147484695" r:id="rId2"/>
    <p:sldLayoutId id="2147484696" r:id="rId3"/>
    <p:sldLayoutId id="2147484697" r:id="rId4"/>
    <p:sldLayoutId id="2147484698" r:id="rId5"/>
    <p:sldLayoutId id="2147484699" r:id="rId6"/>
    <p:sldLayoutId id="2147484700" r:id="rId7"/>
    <p:sldLayoutId id="2147484701" r:id="rId8"/>
    <p:sldLayoutId id="2147484702" r:id="rId9"/>
    <p:sldLayoutId id="2147484703" r:id="rId10"/>
    <p:sldLayoutId id="2147484704" r:id="rId11"/>
    <p:sldLayoutId id="2147484705" r:id="rId12"/>
    <p:sldLayoutId id="2147484706" r:id="rId13"/>
  </p:sldLayoutIdLst>
  <p:transition spd="slow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lang="pt-BR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lang="pt-BR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lang="pt-BR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lang="pt-BR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lang="pt-BR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lang="pt-BR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pt-BR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pt-BR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pt-BR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pt-BR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kumimoji="0" lang="pt-BR"/>
      </a:defPPr>
      <a:lvl1pPr marL="0" algn="l" defTabSz="914400" rtl="0" eaLnBrk="1" latinLnBrk="0" hangingPunct="1">
        <a:defRPr kumimoji="0" lang="pt-BR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0" lang="pt-BR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0" lang="pt-BR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0" lang="pt-BR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0" lang="pt-BR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0" lang="pt-BR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0" lang="pt-BR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0" lang="pt-BR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0" lang="pt-BR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a livre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cs typeface="+mn-cs"/>
            </a:endParaRPr>
          </a:p>
        </p:txBody>
      </p:sp>
      <p:sp>
        <p:nvSpPr>
          <p:cNvPr id="8" name="Forma livre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cs typeface="+mn-cs"/>
            </a:endParaRPr>
          </a:p>
        </p:txBody>
      </p:sp>
      <p:sp>
        <p:nvSpPr>
          <p:cNvPr id="2052" name="Espaço Reservado para Título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2053" name="Espaço Reservado para Texto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10" name="Espaço Reservado para Data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107ED14-2D3E-4E2A-87FF-593A651DF246}" type="datetimeFigureOut">
              <a:rPr lang="pt-BR"/>
              <a:pPr>
                <a:defRPr/>
              </a:pPr>
              <a:t>08/07/2020</a:t>
            </a:fld>
            <a:endParaRPr lang="pt-BR"/>
          </a:p>
        </p:txBody>
      </p:sp>
      <p:sp>
        <p:nvSpPr>
          <p:cNvPr id="22" name="Espaço Reservado para Rodapé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8" name="Espaço Reservado para Número de Slide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53F6275-107D-4755-B34D-7CECAE41ED54}" type="slidenum">
              <a:rPr lang="pt-BR"/>
              <a:pPr>
                <a:defRPr/>
              </a:pPr>
              <a:t>‹#›</a:t>
            </a:fld>
            <a:endParaRPr lang="pt-BR"/>
          </a:p>
        </p:txBody>
      </p:sp>
      <p:grpSp>
        <p:nvGrpSpPr>
          <p:cNvPr id="2057" name="Grupo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orma livre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latin typeface="+mn-lt"/>
                <a:cs typeface="+mn-cs"/>
              </a:endParaRPr>
            </a:p>
          </p:txBody>
        </p:sp>
        <p:sp>
          <p:nvSpPr>
            <p:cNvPr id="13" name="Forma livre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latin typeface="+mn-lt"/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07" r:id="rId1"/>
    <p:sldLayoutId id="2147484685" r:id="rId2"/>
    <p:sldLayoutId id="2147484708" r:id="rId3"/>
    <p:sldLayoutId id="2147484686" r:id="rId4"/>
    <p:sldLayoutId id="2147484687" r:id="rId5"/>
    <p:sldLayoutId id="2147484688" r:id="rId6"/>
    <p:sldLayoutId id="2147484689" r:id="rId7"/>
    <p:sldLayoutId id="2147484690" r:id="rId8"/>
    <p:sldLayoutId id="2147484709" r:id="rId9"/>
    <p:sldLayoutId id="2147484691" r:id="rId10"/>
    <p:sldLayoutId id="2147484692" r:id="rId11"/>
    <p:sldLayoutId id="2147484693" r:id="rId12"/>
  </p:sldLayoutIdLst>
  <p:transition spd="slow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1.jpeg"/><Relationship Id="rId4" Type="http://schemas.openxmlformats.org/officeDocument/2006/relationships/image" Target="../media/image47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0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0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0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5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0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0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0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0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0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0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0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0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0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0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0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3697288" y="1052513"/>
            <a:ext cx="5338762" cy="141605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sz="1900" dirty="0">
                <a:solidFill>
                  <a:schemeClr val="tx1"/>
                </a:solidFill>
              </a:rPr>
              <a:t> </a:t>
            </a:r>
            <a:r>
              <a:rPr sz="1900" b="1" dirty="0" err="1">
                <a:solidFill>
                  <a:schemeClr val="tx1"/>
                </a:solidFill>
              </a:rPr>
              <a:t>Profº</a:t>
            </a:r>
            <a:r>
              <a:rPr sz="1900" b="1" dirty="0">
                <a:solidFill>
                  <a:schemeClr val="tx1"/>
                </a:solidFill>
              </a:rPr>
              <a:t> Ms. Leonardo E. Ferreira</a:t>
            </a:r>
          </a:p>
          <a:p>
            <a:pPr>
              <a:lnSpc>
                <a:spcPct val="80000"/>
              </a:lnSpc>
            </a:pPr>
            <a:r>
              <a:rPr lang="en-US" sz="1900" dirty="0" err="1">
                <a:solidFill>
                  <a:schemeClr val="tx1"/>
                </a:solidFill>
              </a:rPr>
              <a:t>Foz</a:t>
            </a:r>
            <a:r>
              <a:rPr lang="en-US" sz="1900" dirty="0">
                <a:solidFill>
                  <a:schemeClr val="tx1"/>
                </a:solidFill>
              </a:rPr>
              <a:t> do Iguaçu, 06 de </a:t>
            </a:r>
            <a:r>
              <a:rPr lang="en-US" sz="1900" dirty="0" err="1">
                <a:solidFill>
                  <a:schemeClr val="tx1"/>
                </a:solidFill>
              </a:rPr>
              <a:t>Julho</a:t>
            </a:r>
            <a:r>
              <a:rPr lang="en-US" sz="1900" dirty="0">
                <a:solidFill>
                  <a:schemeClr val="tx1"/>
                </a:solidFill>
              </a:rPr>
              <a:t>, 2020.</a:t>
            </a:r>
            <a:endParaRPr sz="1900" dirty="0">
              <a:solidFill>
                <a:schemeClr val="tx1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50825" y="3408363"/>
            <a:ext cx="7273925" cy="957262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sz="2400" dirty="0">
                <a:solidFill>
                  <a:schemeClr val="accent2"/>
                </a:solidFill>
              </a:rPr>
              <a:t>Revisão - Biologia</a:t>
            </a:r>
            <a:br>
              <a:rPr sz="2400" dirty="0">
                <a:solidFill>
                  <a:schemeClr val="accent2"/>
                </a:solidFill>
              </a:rPr>
            </a:br>
            <a:r>
              <a:rPr lang="pt-BR" sz="2400" dirty="0">
                <a:solidFill>
                  <a:schemeClr val="accent2"/>
                </a:solidFill>
              </a:rPr>
              <a:t>Histologia</a:t>
            </a:r>
            <a:br>
              <a:rPr sz="3200" b="0" dirty="0">
                <a:solidFill>
                  <a:srgbClr val="262626"/>
                </a:solidFill>
                <a:latin typeface="Arial" charset="0"/>
                <a:cs typeface="Arial" charset="0"/>
              </a:rPr>
            </a:br>
            <a:endParaRPr dirty="0">
              <a:latin typeface="Arial" charset="0"/>
              <a:cs typeface="Arial" charset="0"/>
            </a:endParaRPr>
          </a:p>
        </p:txBody>
      </p:sp>
      <p:sp>
        <p:nvSpPr>
          <p:cNvPr id="19460" name="Rectangle 7"/>
          <p:cNvSpPr>
            <a:spLocks noChangeArrowheads="1"/>
          </p:cNvSpPr>
          <p:nvPr/>
        </p:nvSpPr>
        <p:spPr bwMode="auto">
          <a:xfrm>
            <a:off x="250825" y="4037013"/>
            <a:ext cx="727392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buFont typeface="Wingdings 2" pitchFamily="18" charset="2"/>
              <a:buNone/>
            </a:pPr>
            <a:r>
              <a:rPr lang="pt-BR" sz="2000" b="1" dirty="0">
                <a:solidFill>
                  <a:schemeClr val="bg1"/>
                </a:solidFill>
                <a:latin typeface="Arial" charset="0"/>
              </a:rPr>
              <a:t>Tecido Epitelial e suas Características.</a:t>
            </a:r>
            <a:endParaRPr lang="pt-BR" sz="2200" b="1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725144"/>
            <a:ext cx="2080265" cy="17812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386" name="Picture 2" descr="Resultado de imagem para Quarentena covid-19">
            <a:extLst>
              <a:ext uri="{FF2B5EF4-FFF2-40B4-BE49-F238E27FC236}">
                <a16:creationId xmlns:a16="http://schemas.microsoft.com/office/drawing/2014/main" id="{9ED6C582-2430-4D28-92D6-F6F1B56F16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0" r="22376"/>
          <a:stretch/>
        </p:blipFill>
        <p:spPr bwMode="auto">
          <a:xfrm>
            <a:off x="323528" y="200502"/>
            <a:ext cx="2880320" cy="2489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Resultado de imagem para Quarentena covid-19">
            <a:extLst>
              <a:ext uri="{FF2B5EF4-FFF2-40B4-BE49-F238E27FC236}">
                <a16:creationId xmlns:a16="http://schemas.microsoft.com/office/drawing/2014/main" id="{83C19774-49E4-4030-AE0A-EA03D2CBB7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3" t="14082" r="10148" b="14082"/>
          <a:stretch/>
        </p:blipFill>
        <p:spPr bwMode="auto">
          <a:xfrm>
            <a:off x="1835696" y="4602757"/>
            <a:ext cx="3120741" cy="2026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4"/>
          <p:cNvSpPr txBox="1">
            <a:spLocks noChangeArrowheads="1"/>
          </p:cNvSpPr>
          <p:nvPr/>
        </p:nvSpPr>
        <p:spPr bwMode="auto">
          <a:xfrm>
            <a:off x="611188" y="620713"/>
            <a:ext cx="67691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altLang="pt-BR" sz="2800" b="1"/>
              <a:t>Absorção de moléculas</a:t>
            </a:r>
          </a:p>
        </p:txBody>
      </p:sp>
      <p:pic>
        <p:nvPicPr>
          <p:cNvPr id="14339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56" b="2202"/>
          <a:stretch/>
        </p:blipFill>
        <p:spPr bwMode="auto">
          <a:xfrm>
            <a:off x="1547813" y="1484313"/>
            <a:ext cx="5472459" cy="4104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 Box 5"/>
          <p:cNvSpPr txBox="1">
            <a:spLocks noChangeArrowheads="1"/>
          </p:cNvSpPr>
          <p:nvPr/>
        </p:nvSpPr>
        <p:spPr bwMode="auto">
          <a:xfrm>
            <a:off x="5200650" y="5751513"/>
            <a:ext cx="14525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2400" b="1"/>
              <a:t>Intestino</a:t>
            </a:r>
          </a:p>
        </p:txBody>
      </p:sp>
    </p:spTree>
    <p:extLst>
      <p:ext uri="{BB962C8B-B14F-4D97-AF65-F5344CB8AC3E}">
        <p14:creationId xmlns:p14="http://schemas.microsoft.com/office/powerpoint/2010/main" val="2776311796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4"/>
          <p:cNvSpPr txBox="1">
            <a:spLocks noChangeArrowheads="1"/>
          </p:cNvSpPr>
          <p:nvPr/>
        </p:nvSpPr>
        <p:spPr bwMode="auto">
          <a:xfrm>
            <a:off x="900113" y="476250"/>
            <a:ext cx="67691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altLang="pt-BR" sz="2800" b="1"/>
              <a:t>Secreção (tecido epitelial glandular)</a:t>
            </a:r>
          </a:p>
        </p:txBody>
      </p:sp>
      <p:pic>
        <p:nvPicPr>
          <p:cNvPr id="15363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1"/>
          <a:stretch/>
        </p:blipFill>
        <p:spPr bwMode="auto">
          <a:xfrm>
            <a:off x="1476375" y="1412875"/>
            <a:ext cx="5543897" cy="421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 Box 5"/>
          <p:cNvSpPr txBox="1">
            <a:spLocks noChangeArrowheads="1"/>
          </p:cNvSpPr>
          <p:nvPr/>
        </p:nvSpPr>
        <p:spPr bwMode="auto">
          <a:xfrm>
            <a:off x="4102100" y="5840413"/>
            <a:ext cx="36369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2000" b="1"/>
              <a:t>Célula caliciforme - Traquéia</a:t>
            </a:r>
          </a:p>
        </p:txBody>
      </p:sp>
    </p:spTree>
    <p:extLst>
      <p:ext uri="{BB962C8B-B14F-4D97-AF65-F5344CB8AC3E}">
        <p14:creationId xmlns:p14="http://schemas.microsoft.com/office/powerpoint/2010/main" val="530515188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4"/>
          <p:cNvSpPr txBox="1">
            <a:spLocks noChangeArrowheads="1"/>
          </p:cNvSpPr>
          <p:nvPr/>
        </p:nvSpPr>
        <p:spPr bwMode="auto">
          <a:xfrm>
            <a:off x="1143000" y="214313"/>
            <a:ext cx="6769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altLang="pt-BR" sz="3200" b="1">
                <a:latin typeface="Garamond" panose="02020404030301010803" pitchFamily="18" charset="0"/>
              </a:rPr>
              <a:t>Sentidos (neuroepitélios)</a:t>
            </a:r>
          </a:p>
        </p:txBody>
      </p:sp>
      <p:sp>
        <p:nvSpPr>
          <p:cNvPr id="16387" name="CaixaDeTexto 2"/>
          <p:cNvSpPr txBox="1">
            <a:spLocks noChangeArrowheads="1"/>
          </p:cNvSpPr>
          <p:nvPr/>
        </p:nvSpPr>
        <p:spPr bwMode="auto">
          <a:xfrm>
            <a:off x="2286000" y="857250"/>
            <a:ext cx="40179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2000" b="1">
                <a:solidFill>
                  <a:srgbClr val="CC0000"/>
                </a:solidFill>
              </a:rPr>
              <a:t>Epitélios olfatórios e gustativos</a:t>
            </a:r>
          </a:p>
        </p:txBody>
      </p:sp>
      <p:pic>
        <p:nvPicPr>
          <p:cNvPr id="16388" name="Picture 2" descr="F:\esquema e . olfatori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1500188"/>
            <a:ext cx="7620000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4307956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/>
        </p:nvSpPr>
        <p:spPr bwMode="auto">
          <a:xfrm>
            <a:off x="468313" y="0"/>
            <a:ext cx="795178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t-BR" altLang="pt-BR" b="1">
                <a:solidFill>
                  <a:srgbClr val="CC0000"/>
                </a:solidFill>
                <a:latin typeface="Times New Roman" panose="02020603050405020304" pitchFamily="18" charset="0"/>
              </a:rPr>
              <a:t>TECIDO EPITELIAL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/>
        </p:nvSpPr>
        <p:spPr bwMode="auto">
          <a:xfrm>
            <a:off x="755650" y="1700213"/>
            <a:ext cx="7272338" cy="396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20000"/>
              </a:spcBef>
            </a:pPr>
            <a:endParaRPr lang="pt-BR" altLang="pt-BR" sz="2800" b="1" dirty="0"/>
          </a:p>
          <a:p>
            <a:pPr algn="ctr" eaLnBrk="1" hangingPunct="1">
              <a:spcBef>
                <a:spcPct val="20000"/>
              </a:spcBef>
            </a:pPr>
            <a:r>
              <a:rPr lang="pt-BR" altLang="pt-BR" sz="2800" b="1" dirty="0"/>
              <a:t>É constituído por células poliédricas que se encontram adjacentes, isto é, as membranas em contato íntimo, sem que haja aparentemente qualquer tipo de substância intersticial ou fundamental entre elas. </a:t>
            </a:r>
          </a:p>
          <a:p>
            <a:pPr algn="just" eaLnBrk="1" hangingPunct="1">
              <a:spcBef>
                <a:spcPct val="20000"/>
              </a:spcBef>
            </a:pPr>
            <a:endParaRPr lang="pt-BR" alt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1730432436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806575" y="134938"/>
            <a:ext cx="5303838" cy="822325"/>
          </a:xfrm>
        </p:spPr>
        <p:txBody>
          <a:bodyPr anchor="ctr"/>
          <a:lstStyle/>
          <a:p>
            <a:pPr eaLnBrk="1" hangingPunct="1"/>
            <a:r>
              <a:rPr lang="pt-BR" altLang="pt-BR" sz="2800" b="0">
                <a:solidFill>
                  <a:srgbClr val="CC0066"/>
                </a:solidFill>
              </a:rPr>
              <a:t>Tecido epitelial - características</a:t>
            </a:r>
          </a:p>
        </p:txBody>
      </p:sp>
      <p:sp>
        <p:nvSpPr>
          <p:cNvPr id="18435" name="Text Box 4"/>
          <p:cNvSpPr txBox="1">
            <a:spLocks noChangeArrowheads="1"/>
          </p:cNvSpPr>
          <p:nvPr/>
        </p:nvSpPr>
        <p:spPr bwMode="auto">
          <a:xfrm>
            <a:off x="796925" y="4422775"/>
            <a:ext cx="8599488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altLang="pt-BR" sz="2000" b="1" dirty="0"/>
              <a:t>Células justapostas e fortemente aderidas (junções)        </a:t>
            </a:r>
          </a:p>
          <a:p>
            <a:pPr algn="ctr" eaLnBrk="1" hangingPunct="1">
              <a:spcBef>
                <a:spcPct val="50000"/>
              </a:spcBef>
            </a:pPr>
            <a:r>
              <a:rPr lang="pt-BR" altLang="pt-BR" sz="2000" b="1" dirty="0"/>
              <a:t>Escassa substância intercelular</a:t>
            </a:r>
          </a:p>
          <a:p>
            <a:pPr algn="ctr" eaLnBrk="1" hangingPunct="1">
              <a:spcBef>
                <a:spcPct val="50000"/>
              </a:spcBef>
            </a:pPr>
            <a:r>
              <a:rPr lang="pt-BR" altLang="pt-BR" sz="2000" b="1" dirty="0"/>
              <a:t>Alta capacidade de proliferação </a:t>
            </a:r>
          </a:p>
          <a:p>
            <a:pPr algn="ctr" eaLnBrk="1" hangingPunct="1">
              <a:spcBef>
                <a:spcPct val="50000"/>
              </a:spcBef>
            </a:pPr>
            <a:r>
              <a:rPr lang="pt-BR" altLang="pt-BR" sz="2000" b="1" dirty="0"/>
              <a:t>Formas variadas </a:t>
            </a:r>
          </a:p>
          <a:p>
            <a:pPr algn="ctr" eaLnBrk="1" hangingPunct="1">
              <a:spcBef>
                <a:spcPct val="50000"/>
              </a:spcBef>
            </a:pPr>
            <a:r>
              <a:rPr lang="pt-BR" altLang="pt-BR" sz="2000" b="1" i="1" dirty="0">
                <a:solidFill>
                  <a:srgbClr val="C00000"/>
                </a:solidFill>
              </a:rPr>
              <a:t>Avascularizado e sem Invervações</a:t>
            </a:r>
          </a:p>
        </p:txBody>
      </p:sp>
      <p:grpSp>
        <p:nvGrpSpPr>
          <p:cNvPr id="18436" name="Group 10"/>
          <p:cNvGrpSpPr>
            <a:grpSpLocks/>
          </p:cNvGrpSpPr>
          <p:nvPr/>
        </p:nvGrpSpPr>
        <p:grpSpPr bwMode="auto">
          <a:xfrm>
            <a:off x="500063" y="1052513"/>
            <a:ext cx="5100637" cy="3071812"/>
            <a:chOff x="1392" y="2400"/>
            <a:chExt cx="3120" cy="1614"/>
          </a:xfrm>
        </p:grpSpPr>
        <p:pic>
          <p:nvPicPr>
            <p:cNvPr id="18441" name="Picture 11" descr="epitelios pavimentoso e cubico simples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2400"/>
              <a:ext cx="3120" cy="7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8442" name="Group 12"/>
            <p:cNvGrpSpPr>
              <a:grpSpLocks/>
            </p:cNvGrpSpPr>
            <p:nvPr/>
          </p:nvGrpSpPr>
          <p:grpSpPr bwMode="auto">
            <a:xfrm>
              <a:off x="1392" y="3216"/>
              <a:ext cx="3120" cy="798"/>
              <a:chOff x="1392" y="3216"/>
              <a:chExt cx="3120" cy="798"/>
            </a:xfrm>
          </p:grpSpPr>
          <p:pic>
            <p:nvPicPr>
              <p:cNvPr id="18443" name="Picture 13" descr="epitelios simples cilindrico e pseudoestratificado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92" y="3216"/>
                <a:ext cx="3120" cy="7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444" name="Picture 14" descr="epit cilindrico estratificado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16" y="3216"/>
                <a:ext cx="1220" cy="7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8437" name="Rectangle 15"/>
          <p:cNvSpPr>
            <a:spLocks noChangeArrowheads="1"/>
          </p:cNvSpPr>
          <p:nvPr/>
        </p:nvSpPr>
        <p:spPr bwMode="auto">
          <a:xfrm>
            <a:off x="500063" y="2147888"/>
            <a:ext cx="51054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pt-BR" sz="1800" b="1"/>
          </a:p>
        </p:txBody>
      </p:sp>
      <p:pic>
        <p:nvPicPr>
          <p:cNvPr id="18438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5157788"/>
            <a:ext cx="186213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5" descr="Esquema e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557338"/>
            <a:ext cx="2843213" cy="246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440" name="Conector reto 17"/>
          <p:cNvCxnSpPr>
            <a:cxnSpLocks noChangeShapeType="1"/>
          </p:cNvCxnSpPr>
          <p:nvPr/>
        </p:nvCxnSpPr>
        <p:spPr bwMode="auto">
          <a:xfrm>
            <a:off x="1357313" y="1071563"/>
            <a:ext cx="6786562" cy="1587"/>
          </a:xfrm>
          <a:prstGeom prst="line">
            <a:avLst/>
          </a:prstGeom>
          <a:noFill/>
          <a:ln w="31750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229942156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2151063"/>
            <a:ext cx="8229600" cy="2357437"/>
          </a:xfrm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</a:pPr>
            <a:r>
              <a:rPr lang="pt-BR" altLang="pt-BR" sz="5400" b="1">
                <a:solidFill>
                  <a:srgbClr val="CC0000"/>
                </a:solidFill>
              </a:rPr>
              <a:t>Características das células epiteliais</a:t>
            </a:r>
          </a:p>
        </p:txBody>
      </p:sp>
    </p:spTree>
    <p:extLst>
      <p:ext uri="{BB962C8B-B14F-4D97-AF65-F5344CB8AC3E}">
        <p14:creationId xmlns:p14="http://schemas.microsoft.com/office/powerpoint/2010/main" val="94190799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190500" y="1447800"/>
            <a:ext cx="8763000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pt-BR" altLang="pt-BR" sz="2400" b="1" dirty="0"/>
              <a:t>- As células epiteliais estão apoiadas sobre um tecido conjuntivo.</a:t>
            </a:r>
          </a:p>
          <a:p>
            <a:pPr algn="just" eaLnBrk="1" hangingPunct="1">
              <a:spcBef>
                <a:spcPct val="50000"/>
              </a:spcBef>
              <a:buFontTx/>
              <a:buChar char="-"/>
            </a:pPr>
            <a:r>
              <a:rPr lang="pt-BR" altLang="pt-BR" sz="2400" b="1" dirty="0"/>
              <a:t>Este é denominado </a:t>
            </a:r>
            <a:r>
              <a:rPr lang="pt-BR" altLang="pt-BR" sz="2400" b="1" u="sng" dirty="0"/>
              <a:t>LÂMINA PRÓPRIA</a:t>
            </a:r>
            <a:r>
              <a:rPr lang="pt-BR" altLang="pt-BR" sz="2400" b="1" dirty="0"/>
              <a:t> nos epitélios que revestem as cavidades de órgãos ocos (aparelhos digestivo, respiratório e urinário) </a:t>
            </a:r>
          </a:p>
          <a:p>
            <a:pPr algn="just" eaLnBrk="1" hangingPunct="1">
              <a:spcBef>
                <a:spcPct val="50000"/>
              </a:spcBef>
              <a:buFontTx/>
              <a:buChar char="-"/>
            </a:pPr>
            <a:r>
              <a:rPr lang="pt-BR" altLang="pt-BR" sz="2400" b="1" dirty="0"/>
              <a:t> </a:t>
            </a:r>
            <a:r>
              <a:rPr lang="pt-BR" altLang="pt-BR" sz="2400" b="1" dirty="0">
                <a:solidFill>
                  <a:srgbClr val="CC0000"/>
                </a:solidFill>
              </a:rPr>
              <a:t>PORÇÃO BASAL ou PÓLO BASAL:</a:t>
            </a:r>
            <a:r>
              <a:rPr lang="pt-BR" altLang="pt-BR" sz="2400" b="1" dirty="0"/>
              <a:t> porção da célula epitelial voltada p/ o tec. conjuntivo.</a:t>
            </a:r>
          </a:p>
          <a:p>
            <a:pPr algn="just" eaLnBrk="1" hangingPunct="1">
              <a:spcBef>
                <a:spcPct val="50000"/>
              </a:spcBef>
            </a:pPr>
            <a:r>
              <a:rPr lang="pt-BR" altLang="pt-BR" sz="2400" b="1" dirty="0"/>
              <a:t>- </a:t>
            </a:r>
            <a:r>
              <a:rPr lang="pt-BR" altLang="pt-BR" sz="2400" b="1" dirty="0">
                <a:solidFill>
                  <a:srgbClr val="CC0000"/>
                </a:solidFill>
              </a:rPr>
              <a:t>PÓLO APICAL c/ SUPERFÍCIE LIVRE:</a:t>
            </a:r>
            <a:r>
              <a:rPr lang="pt-BR" altLang="pt-BR" sz="2400" b="1" dirty="0"/>
              <a:t> extremidade oposta geralmente voltada para uma cavidade.</a:t>
            </a:r>
          </a:p>
          <a:p>
            <a:pPr algn="just" eaLnBrk="1" hangingPunct="1">
              <a:spcBef>
                <a:spcPct val="50000"/>
              </a:spcBef>
            </a:pPr>
            <a:r>
              <a:rPr lang="pt-BR" altLang="pt-BR" sz="2400" b="1" dirty="0"/>
              <a:t>- </a:t>
            </a:r>
            <a:r>
              <a:rPr lang="pt-BR" altLang="pt-BR" sz="2400" b="1" dirty="0">
                <a:solidFill>
                  <a:srgbClr val="CC0000"/>
                </a:solidFill>
              </a:rPr>
              <a:t>PAREDES LATERAIS:</a:t>
            </a:r>
            <a:r>
              <a:rPr lang="pt-BR" altLang="pt-BR" sz="2400" b="1" dirty="0"/>
              <a:t> superfície de células vizinhas que se confrontam.</a:t>
            </a: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2349500" y="411164"/>
            <a:ext cx="4445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3200" b="1" dirty="0">
                <a:solidFill>
                  <a:srgbClr val="CC0000"/>
                </a:solidFill>
              </a:rPr>
              <a:t>Polaridade do Epitélio</a:t>
            </a:r>
          </a:p>
        </p:txBody>
      </p:sp>
      <p:sp>
        <p:nvSpPr>
          <p:cNvPr id="9220" name="Line 4"/>
          <p:cNvSpPr>
            <a:spLocks noChangeShapeType="1"/>
          </p:cNvSpPr>
          <p:nvPr/>
        </p:nvSpPr>
        <p:spPr bwMode="auto">
          <a:xfrm>
            <a:off x="0" y="1219200"/>
            <a:ext cx="9144000" cy="0"/>
          </a:xfrm>
          <a:prstGeom prst="line">
            <a:avLst/>
          </a:prstGeom>
          <a:noFill/>
          <a:ln w="38100" cap="sq">
            <a:solidFill>
              <a:schemeClr val="hlink"/>
            </a:solidFill>
            <a:round/>
            <a:headEnd/>
            <a:tailEnd/>
          </a:ln>
          <a:effectLst>
            <a:outerShdw dist="45791" dir="2021404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pt-BR" sz="1800" b="1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3447774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980207"/>
            <a:ext cx="4435475" cy="554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5219700" y="5517282"/>
            <a:ext cx="34559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1800" b="1"/>
              <a:t>LÂMINA PRÓPRIA: </a:t>
            </a:r>
          </a:p>
          <a:p>
            <a:pPr eaLnBrk="1" hangingPunct="1"/>
            <a:r>
              <a:rPr lang="pt-BR" altLang="pt-BR" sz="1800" b="1"/>
              <a:t>Camada de tecido conjuntivo</a:t>
            </a:r>
          </a:p>
        </p:txBody>
      </p:sp>
      <p:sp>
        <p:nvSpPr>
          <p:cNvPr id="21508" name="Line 4"/>
          <p:cNvSpPr>
            <a:spLocks noChangeShapeType="1"/>
          </p:cNvSpPr>
          <p:nvPr/>
        </p:nvSpPr>
        <p:spPr bwMode="auto">
          <a:xfrm>
            <a:off x="3924300" y="5804619"/>
            <a:ext cx="1223963" cy="0"/>
          </a:xfrm>
          <a:prstGeom prst="line">
            <a:avLst/>
          </a:prstGeom>
          <a:noFill/>
          <a:ln w="57150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5580063" y="4291732"/>
            <a:ext cx="2393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1800" b="1"/>
              <a:t>MEMBRANA BASAL</a:t>
            </a:r>
          </a:p>
        </p:txBody>
      </p:sp>
      <p:sp>
        <p:nvSpPr>
          <p:cNvPr id="21510" name="Line 6"/>
          <p:cNvSpPr>
            <a:spLocks noChangeShapeType="1"/>
          </p:cNvSpPr>
          <p:nvPr/>
        </p:nvSpPr>
        <p:spPr bwMode="auto">
          <a:xfrm>
            <a:off x="4427538" y="4364757"/>
            <a:ext cx="865187" cy="0"/>
          </a:xfrm>
          <a:prstGeom prst="line">
            <a:avLst/>
          </a:prstGeom>
          <a:noFill/>
          <a:ln w="57150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21511" name="Text Box 7"/>
          <p:cNvSpPr txBox="1">
            <a:spLocks noChangeArrowheads="1"/>
          </p:cNvSpPr>
          <p:nvPr/>
        </p:nvSpPr>
        <p:spPr bwMode="auto">
          <a:xfrm>
            <a:off x="5676900" y="3736107"/>
            <a:ext cx="3143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1800" b="1"/>
              <a:t>Porção basal ou pólo basal</a:t>
            </a:r>
          </a:p>
        </p:txBody>
      </p:sp>
      <p:sp>
        <p:nvSpPr>
          <p:cNvPr id="21512" name="Text Box 8"/>
          <p:cNvSpPr txBox="1">
            <a:spLocks noChangeArrowheads="1"/>
          </p:cNvSpPr>
          <p:nvPr/>
        </p:nvSpPr>
        <p:spPr bwMode="auto">
          <a:xfrm>
            <a:off x="5549900" y="2420069"/>
            <a:ext cx="3270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1800" b="1"/>
              <a:t>Porção apical ou pólo apical</a:t>
            </a:r>
          </a:p>
        </p:txBody>
      </p:sp>
      <p:sp>
        <p:nvSpPr>
          <p:cNvPr id="21513" name="Line 10"/>
          <p:cNvSpPr>
            <a:spLocks noChangeShapeType="1"/>
          </p:cNvSpPr>
          <p:nvPr/>
        </p:nvSpPr>
        <p:spPr bwMode="auto">
          <a:xfrm>
            <a:off x="4859338" y="4004394"/>
            <a:ext cx="720725" cy="0"/>
          </a:xfrm>
          <a:prstGeom prst="line">
            <a:avLst/>
          </a:prstGeom>
          <a:noFill/>
          <a:ln w="57150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21514" name="Line 11"/>
          <p:cNvSpPr>
            <a:spLocks noChangeShapeType="1"/>
          </p:cNvSpPr>
          <p:nvPr/>
        </p:nvSpPr>
        <p:spPr bwMode="auto">
          <a:xfrm>
            <a:off x="4643438" y="2635969"/>
            <a:ext cx="792162" cy="0"/>
          </a:xfrm>
          <a:prstGeom prst="line">
            <a:avLst/>
          </a:prstGeom>
          <a:noFill/>
          <a:ln w="57150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42476801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2786063" y="0"/>
            <a:ext cx="4500562" cy="725488"/>
          </a:xfrm>
        </p:spPr>
        <p:txBody>
          <a:bodyPr anchor="ctr"/>
          <a:lstStyle/>
          <a:p>
            <a:pPr eaLnBrk="1" hangingPunct="1"/>
            <a:r>
              <a:rPr lang="pt-BR" altLang="pt-BR" sz="3200" dirty="0">
                <a:solidFill>
                  <a:srgbClr val="CC0000"/>
                </a:solidFill>
              </a:rPr>
              <a:t>Membrana basal</a:t>
            </a:r>
          </a:p>
        </p:txBody>
      </p:sp>
      <p:pic>
        <p:nvPicPr>
          <p:cNvPr id="225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928688"/>
            <a:ext cx="6237288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CaixaDeTexto 5"/>
          <p:cNvSpPr txBox="1">
            <a:spLocks noChangeArrowheads="1"/>
          </p:cNvSpPr>
          <p:nvPr/>
        </p:nvSpPr>
        <p:spPr bwMode="auto">
          <a:xfrm>
            <a:off x="357188" y="5157788"/>
            <a:ext cx="8501062" cy="174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pt-BR" altLang="pt-BR" sz="1800" b="1" dirty="0"/>
              <a:t> </a:t>
            </a:r>
            <a:r>
              <a:rPr lang="pt-BR" altLang="pt-BR" sz="1800" b="1" dirty="0">
                <a:solidFill>
                  <a:srgbClr val="C00000"/>
                </a:solidFill>
              </a:rPr>
              <a:t>Adesão entre epitélio e conjuntivo</a:t>
            </a:r>
          </a:p>
          <a:p>
            <a:pPr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pt-BR" altLang="pt-BR" sz="1800" b="1" dirty="0">
                <a:solidFill>
                  <a:schemeClr val="tx2"/>
                </a:solidFill>
              </a:rPr>
              <a:t> </a:t>
            </a:r>
            <a:r>
              <a:rPr lang="pt-BR" altLang="pt-BR" sz="1800" b="1" dirty="0"/>
              <a:t>Barreira permeável (nutrientes e gases)</a:t>
            </a:r>
          </a:p>
          <a:p>
            <a:pPr algn="just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pt-BR" altLang="pt-BR" sz="1800" b="1" dirty="0"/>
              <a:t> Controle da organização e diferenciação celular (regeneração epitelial, embriogênese)</a:t>
            </a:r>
          </a:p>
          <a:p>
            <a:pPr eaLnBrk="1" hangingPunct="1"/>
            <a:endParaRPr lang="en-US" altLang="pt-BR" sz="1800" b="1" dirty="0"/>
          </a:p>
        </p:txBody>
      </p:sp>
      <p:sp>
        <p:nvSpPr>
          <p:cNvPr id="22533" name="Chave direita 6"/>
          <p:cNvSpPr>
            <a:spLocks/>
          </p:cNvSpPr>
          <p:nvPr/>
        </p:nvSpPr>
        <p:spPr bwMode="auto">
          <a:xfrm>
            <a:off x="7643813" y="2071688"/>
            <a:ext cx="428625" cy="3071812"/>
          </a:xfrm>
          <a:prstGeom prst="rightBrace">
            <a:avLst>
              <a:gd name="adj1" fmla="val 53053"/>
              <a:gd name="adj2" fmla="val 49519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pt-BR" sz="1800" b="1"/>
          </a:p>
        </p:txBody>
      </p:sp>
      <p:sp>
        <p:nvSpPr>
          <p:cNvPr id="22534" name="CaixaDeTexto 7"/>
          <p:cNvSpPr txBox="1">
            <a:spLocks noChangeArrowheads="1"/>
          </p:cNvSpPr>
          <p:nvPr/>
        </p:nvSpPr>
        <p:spPr bwMode="auto">
          <a:xfrm>
            <a:off x="8143875" y="3416300"/>
            <a:ext cx="6429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pt-BR" sz="1800" b="1"/>
              <a:t>MB</a:t>
            </a:r>
          </a:p>
        </p:txBody>
      </p:sp>
      <p:cxnSp>
        <p:nvCxnSpPr>
          <p:cNvPr id="22535" name="Conector reto 9"/>
          <p:cNvCxnSpPr>
            <a:cxnSpLocks noChangeShapeType="1"/>
          </p:cNvCxnSpPr>
          <p:nvPr/>
        </p:nvCxnSpPr>
        <p:spPr bwMode="auto">
          <a:xfrm>
            <a:off x="1714500" y="642938"/>
            <a:ext cx="5500688" cy="1587"/>
          </a:xfrm>
          <a:prstGeom prst="line">
            <a:avLst/>
          </a:prstGeom>
          <a:noFill/>
          <a:ln w="31750" algn="ctr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791988566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/>
        </p:nvSpPr>
        <p:spPr bwMode="auto">
          <a:xfrm>
            <a:off x="539750" y="333375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t-BR" altLang="pt-BR" sz="48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Membrana basal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/>
        </p:nvSpPr>
        <p:spPr bwMode="auto">
          <a:xfrm>
            <a:off x="323850" y="1628775"/>
            <a:ext cx="8569325" cy="463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pt-BR" altLang="pt-BR" sz="2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Lâmina basal (LB):</a:t>
            </a:r>
            <a:r>
              <a:rPr lang="pt-BR" altLang="pt-B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Colágeno tipo IV ou tipo VII 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pt-BR" altLang="pt-B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(fibras de ancoragem) + laminina + proteoglicanas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endParaRPr lang="pt-BR" altLang="pt-BR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2"/>
              </a:buBlip>
            </a:pPr>
            <a:r>
              <a:rPr lang="pt-BR" altLang="pt-BR" sz="2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Membrana basal (MB): </a:t>
            </a: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Blip>
                <a:blip r:embed="rId3"/>
              </a:buBlip>
            </a:pPr>
            <a:r>
              <a:rPr lang="pt-BR" altLang="pt-B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LB + Fibras reticulares com proteínas</a:t>
            </a: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</a:pPr>
            <a:endParaRPr lang="pt-BR" altLang="pt-BR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Blip>
                <a:blip r:embed="rId3"/>
              </a:buBlip>
            </a:pPr>
            <a:r>
              <a:rPr lang="pt-BR" altLang="pt-B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Funções: </a:t>
            </a:r>
            <a:r>
              <a:rPr lang="pt-BR" altLang="pt-BR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Orientação do crescimento, regeneração e cicatrização</a:t>
            </a: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None/>
            </a:pPr>
            <a:endParaRPr lang="pt-BR" altLang="pt-BR" sz="2800" b="1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9718011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/>
              <a:t>Histologia</a:t>
            </a:r>
          </a:p>
        </p:txBody>
      </p:sp>
      <p:sp>
        <p:nvSpPr>
          <p:cNvPr id="22531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altLang="pt-BR" dirty="0"/>
              <a:t>Estudo dos tecidos:</a:t>
            </a:r>
          </a:p>
          <a:p>
            <a:pPr lvl="1"/>
            <a:r>
              <a:rPr lang="pt-BR" altLang="pt-BR" b="1" dirty="0"/>
              <a:t>Epitelial</a:t>
            </a:r>
          </a:p>
          <a:p>
            <a:pPr lvl="1"/>
            <a:r>
              <a:rPr lang="pt-BR" altLang="pt-BR" b="1" dirty="0"/>
              <a:t>Conjuntivo</a:t>
            </a:r>
          </a:p>
          <a:p>
            <a:pPr lvl="1"/>
            <a:r>
              <a:rPr lang="pt-BR" altLang="pt-BR" b="1" dirty="0"/>
              <a:t>Muscular</a:t>
            </a:r>
          </a:p>
          <a:p>
            <a:pPr lvl="1"/>
            <a:r>
              <a:rPr lang="pt-BR" altLang="pt-BR" b="1" dirty="0"/>
              <a:t>Nervoso</a:t>
            </a:r>
          </a:p>
        </p:txBody>
      </p:sp>
      <p:pic>
        <p:nvPicPr>
          <p:cNvPr id="22532" name="Picture 2" descr="http://www.sobiologia.com.br/figuras/Histologia/tecidos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438" y="2781300"/>
            <a:ext cx="5694362" cy="377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5004331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pt-BR" altLang="pt-BR" sz="3600" b="1" dirty="0">
                <a:solidFill>
                  <a:srgbClr val="CC0000"/>
                </a:solidFill>
              </a:rPr>
              <a:t>Mecanismo de união celular</a:t>
            </a:r>
            <a:br>
              <a:rPr lang="pt-BR" altLang="pt-BR" sz="3600" dirty="0">
                <a:solidFill>
                  <a:srgbClr val="CC0000"/>
                </a:solidFill>
              </a:rPr>
            </a:br>
            <a:r>
              <a:rPr lang="pt-BR" altLang="pt-BR" sz="3200" dirty="0">
                <a:solidFill>
                  <a:srgbClr val="CC0000"/>
                </a:solidFill>
              </a:rPr>
              <a:t>Junções Intercelulares</a:t>
            </a:r>
            <a:endParaRPr lang="pt-BR" altLang="pt-BR" sz="3600" dirty="0">
              <a:solidFill>
                <a:srgbClr val="CC0000"/>
              </a:solidFill>
            </a:endParaRP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pt-BR" altLang="pt-BR" b="1" dirty="0">
                <a:solidFill>
                  <a:srgbClr val="CC0000"/>
                </a:solidFill>
              </a:rPr>
              <a:t>Função: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pt-BR" altLang="pt-BR" sz="1000" b="1" dirty="0">
              <a:solidFill>
                <a:srgbClr val="CC0000"/>
              </a:solidFill>
            </a:endParaRPr>
          </a:p>
          <a:p>
            <a:pPr eaLnBrk="1" hangingPunct="1">
              <a:lnSpc>
                <a:spcPct val="125000"/>
              </a:lnSpc>
            </a:pPr>
            <a:r>
              <a:rPr lang="pt-BR" altLang="pt-BR" b="1" dirty="0"/>
              <a:t>Adesão</a:t>
            </a:r>
            <a:r>
              <a:rPr lang="pt-BR" altLang="pt-BR" dirty="0"/>
              <a:t> (entre as células)</a:t>
            </a:r>
          </a:p>
          <a:p>
            <a:pPr eaLnBrk="1" hangingPunct="1">
              <a:lnSpc>
                <a:spcPct val="125000"/>
              </a:lnSpc>
            </a:pPr>
            <a:r>
              <a:rPr lang="pt-BR" altLang="pt-BR" b="1" dirty="0"/>
              <a:t>Vedação</a:t>
            </a:r>
            <a:r>
              <a:rPr lang="pt-BR" altLang="pt-BR" dirty="0"/>
              <a:t> (impedem o fluxo de materiais pelo  espaço intercelular)</a:t>
            </a:r>
          </a:p>
          <a:p>
            <a:pPr eaLnBrk="1" hangingPunct="1">
              <a:lnSpc>
                <a:spcPct val="125000"/>
              </a:lnSpc>
            </a:pPr>
            <a:r>
              <a:rPr lang="pt-BR" altLang="pt-BR" b="1" dirty="0"/>
              <a:t>Comunicação</a:t>
            </a:r>
            <a:r>
              <a:rPr lang="pt-BR" altLang="pt-BR" dirty="0"/>
              <a:t> (Canais para comunicação entre células adjacentes)</a:t>
            </a:r>
          </a:p>
        </p:txBody>
      </p:sp>
    </p:spTree>
    <p:extLst>
      <p:ext uri="{BB962C8B-B14F-4D97-AF65-F5344CB8AC3E}">
        <p14:creationId xmlns:p14="http://schemas.microsoft.com/office/powerpoint/2010/main" val="3691376668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>
            <a:spLocks noChangeArrowheads="1"/>
          </p:cNvSpPr>
          <p:nvPr/>
        </p:nvSpPr>
        <p:spPr bwMode="auto">
          <a:xfrm>
            <a:off x="5000625" y="357188"/>
            <a:ext cx="3571875" cy="641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pt-BR" sz="1800" b="1">
                <a:solidFill>
                  <a:srgbClr val="CC0000"/>
                </a:solidFill>
              </a:rPr>
              <a:t>Zônula de oclusão</a:t>
            </a:r>
          </a:p>
          <a:p>
            <a:pPr algn="ctr" eaLnBrk="1" hangingPunct="1"/>
            <a:r>
              <a:rPr lang="en-US" altLang="pt-BR" sz="1800" b="1"/>
              <a:t>Vedação espaço intercelular</a:t>
            </a:r>
          </a:p>
        </p:txBody>
      </p:sp>
      <p:sp>
        <p:nvSpPr>
          <p:cNvPr id="10" name="CaixaDeTexto 9"/>
          <p:cNvSpPr txBox="1">
            <a:spLocks noChangeArrowheads="1"/>
          </p:cNvSpPr>
          <p:nvPr/>
        </p:nvSpPr>
        <p:spPr bwMode="auto">
          <a:xfrm>
            <a:off x="5000625" y="1571625"/>
            <a:ext cx="3571875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pt-BR" sz="1800" b="1">
                <a:solidFill>
                  <a:srgbClr val="CC0000"/>
                </a:solidFill>
              </a:rPr>
              <a:t>Zônula de adesão</a:t>
            </a:r>
          </a:p>
          <a:p>
            <a:pPr algn="ctr" eaLnBrk="1" hangingPunct="1"/>
            <a:r>
              <a:rPr lang="en-US" altLang="pt-BR" sz="1800" b="1"/>
              <a:t>União células adjacentes (resistência a atrito)</a:t>
            </a:r>
          </a:p>
        </p:txBody>
      </p:sp>
      <p:sp>
        <p:nvSpPr>
          <p:cNvPr id="11" name="CaixaDeTexto 10"/>
          <p:cNvSpPr txBox="1">
            <a:spLocks noChangeArrowheads="1"/>
          </p:cNvSpPr>
          <p:nvPr/>
        </p:nvSpPr>
        <p:spPr bwMode="auto">
          <a:xfrm>
            <a:off x="5003800" y="5229225"/>
            <a:ext cx="39639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pt-BR" sz="1800" b="1">
                <a:solidFill>
                  <a:srgbClr val="CC0000"/>
                </a:solidFill>
              </a:rPr>
              <a:t>Junções comunicantes (GAP)</a:t>
            </a:r>
            <a:r>
              <a:rPr lang="en-US" altLang="pt-BR" sz="1800" b="1"/>
              <a:t> Comunicação células adjacentes</a:t>
            </a:r>
          </a:p>
        </p:txBody>
      </p:sp>
      <p:sp>
        <p:nvSpPr>
          <p:cNvPr id="12" name="CaixaDeTexto 11"/>
          <p:cNvSpPr txBox="1">
            <a:spLocks noChangeArrowheads="1"/>
          </p:cNvSpPr>
          <p:nvPr/>
        </p:nvSpPr>
        <p:spPr bwMode="auto">
          <a:xfrm>
            <a:off x="5000625" y="3487738"/>
            <a:ext cx="35718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pt-BR" sz="1800" b="1">
                <a:solidFill>
                  <a:srgbClr val="CC0000"/>
                </a:solidFill>
              </a:rPr>
              <a:t>Desmossomos</a:t>
            </a:r>
          </a:p>
          <a:p>
            <a:pPr algn="ctr" eaLnBrk="1" hangingPunct="1"/>
            <a:r>
              <a:rPr lang="en-US" altLang="pt-BR" sz="1800" b="1"/>
              <a:t>União células adjacentes</a:t>
            </a:r>
          </a:p>
        </p:txBody>
      </p:sp>
      <p:pic>
        <p:nvPicPr>
          <p:cNvPr id="2560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006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aixaDeTexto 13"/>
          <p:cNvSpPr txBox="1">
            <a:spLocks noChangeArrowheads="1"/>
          </p:cNvSpPr>
          <p:nvPr/>
        </p:nvSpPr>
        <p:spPr bwMode="auto">
          <a:xfrm>
            <a:off x="5103813" y="6021388"/>
            <a:ext cx="35718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pt-BR" sz="1800" b="1">
                <a:solidFill>
                  <a:srgbClr val="CC0000"/>
                </a:solidFill>
              </a:rPr>
              <a:t>Hemidesmossomos</a:t>
            </a:r>
          </a:p>
          <a:p>
            <a:pPr algn="ctr" eaLnBrk="1" hangingPunct="1"/>
            <a:r>
              <a:rPr lang="en-US" altLang="pt-BR" sz="1800" b="1"/>
              <a:t>Adesão célula à lâmina basal</a:t>
            </a:r>
          </a:p>
        </p:txBody>
      </p:sp>
      <p:sp>
        <p:nvSpPr>
          <p:cNvPr id="25608" name="Line 8"/>
          <p:cNvSpPr>
            <a:spLocks noChangeShapeType="1"/>
          </p:cNvSpPr>
          <p:nvPr/>
        </p:nvSpPr>
        <p:spPr bwMode="auto">
          <a:xfrm>
            <a:off x="4932363" y="0"/>
            <a:ext cx="0" cy="6858000"/>
          </a:xfrm>
          <a:prstGeom prst="line">
            <a:avLst/>
          </a:prstGeom>
          <a:noFill/>
          <a:ln w="57150">
            <a:solidFill>
              <a:srgbClr val="CC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25609" name="Line 10"/>
          <p:cNvSpPr>
            <a:spLocks noChangeShapeType="1"/>
          </p:cNvSpPr>
          <p:nvPr/>
        </p:nvSpPr>
        <p:spPr bwMode="auto">
          <a:xfrm>
            <a:off x="4643438" y="620713"/>
            <a:ext cx="649287" cy="0"/>
          </a:xfrm>
          <a:prstGeom prst="line">
            <a:avLst/>
          </a:prstGeom>
          <a:noFill/>
          <a:ln w="57150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25610" name="Line 11"/>
          <p:cNvSpPr>
            <a:spLocks noChangeShapeType="1"/>
          </p:cNvSpPr>
          <p:nvPr/>
        </p:nvSpPr>
        <p:spPr bwMode="auto">
          <a:xfrm>
            <a:off x="4500563" y="1916113"/>
            <a:ext cx="863600" cy="0"/>
          </a:xfrm>
          <a:prstGeom prst="line">
            <a:avLst/>
          </a:prstGeom>
          <a:noFill/>
          <a:ln w="57150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25611" name="Line 12"/>
          <p:cNvSpPr>
            <a:spLocks noChangeShapeType="1"/>
          </p:cNvSpPr>
          <p:nvPr/>
        </p:nvSpPr>
        <p:spPr bwMode="auto">
          <a:xfrm>
            <a:off x="3995738" y="3716338"/>
            <a:ext cx="1439862" cy="0"/>
          </a:xfrm>
          <a:prstGeom prst="line">
            <a:avLst/>
          </a:prstGeom>
          <a:noFill/>
          <a:ln w="57150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25612" name="Line 13"/>
          <p:cNvSpPr>
            <a:spLocks noChangeShapeType="1"/>
          </p:cNvSpPr>
          <p:nvPr/>
        </p:nvSpPr>
        <p:spPr bwMode="auto">
          <a:xfrm>
            <a:off x="4427538" y="5516563"/>
            <a:ext cx="720725" cy="0"/>
          </a:xfrm>
          <a:prstGeom prst="line">
            <a:avLst/>
          </a:prstGeom>
          <a:noFill/>
          <a:ln w="57150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25613" name="Line 14"/>
          <p:cNvSpPr>
            <a:spLocks noChangeShapeType="1"/>
          </p:cNvSpPr>
          <p:nvPr/>
        </p:nvSpPr>
        <p:spPr bwMode="auto">
          <a:xfrm>
            <a:off x="1835150" y="6237288"/>
            <a:ext cx="3384550" cy="0"/>
          </a:xfrm>
          <a:prstGeom prst="line">
            <a:avLst/>
          </a:prstGeom>
          <a:noFill/>
          <a:ln w="57150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135183" name="AutoShape 15"/>
          <p:cNvSpPr>
            <a:spLocks/>
          </p:cNvSpPr>
          <p:nvPr/>
        </p:nvSpPr>
        <p:spPr bwMode="auto">
          <a:xfrm>
            <a:off x="8316913" y="476250"/>
            <a:ext cx="215900" cy="2160588"/>
          </a:xfrm>
          <a:prstGeom prst="rightBrace">
            <a:avLst>
              <a:gd name="adj1" fmla="val 83395"/>
              <a:gd name="adj2" fmla="val 50000"/>
            </a:avLst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pt-BR"/>
          </a:p>
        </p:txBody>
      </p:sp>
      <p:sp>
        <p:nvSpPr>
          <p:cNvPr id="135184" name="Text Box 16"/>
          <p:cNvSpPr txBox="1">
            <a:spLocks noChangeArrowheads="1"/>
          </p:cNvSpPr>
          <p:nvPr/>
        </p:nvSpPr>
        <p:spPr bwMode="auto">
          <a:xfrm>
            <a:off x="8748713" y="168275"/>
            <a:ext cx="236537" cy="2540000"/>
          </a:xfrm>
          <a:prstGeom prst="rect">
            <a:avLst/>
          </a:prstGeom>
          <a:solidFill>
            <a:schemeClr val="bg1"/>
          </a:solidFill>
          <a:ln w="9525">
            <a:solidFill>
              <a:srgbClr val="CC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1000" b="1"/>
              <a:t>COMPLEXO UNITIVO</a:t>
            </a:r>
          </a:p>
        </p:txBody>
      </p:sp>
    </p:spTree>
    <p:extLst>
      <p:ext uri="{BB962C8B-B14F-4D97-AF65-F5344CB8AC3E}">
        <p14:creationId xmlns:p14="http://schemas.microsoft.com/office/powerpoint/2010/main" val="1518164875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3"/>
          <p:cNvSpPr txBox="1">
            <a:spLocks noChangeArrowheads="1"/>
          </p:cNvSpPr>
          <p:nvPr/>
        </p:nvSpPr>
        <p:spPr bwMode="auto">
          <a:xfrm>
            <a:off x="1600200" y="2506663"/>
            <a:ext cx="5780088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4000" b="1">
                <a:solidFill>
                  <a:srgbClr val="CC0000"/>
                </a:solidFill>
              </a:rPr>
              <a:t>Especializações da superfície livre das células epiteliais</a:t>
            </a:r>
          </a:p>
        </p:txBody>
      </p:sp>
    </p:spTree>
    <p:extLst>
      <p:ext uri="{BB962C8B-B14F-4D97-AF65-F5344CB8AC3E}">
        <p14:creationId xmlns:p14="http://schemas.microsoft.com/office/powerpoint/2010/main" val="4047937682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500063" y="0"/>
            <a:ext cx="8229600" cy="1143000"/>
          </a:xfrm>
        </p:spPr>
        <p:txBody>
          <a:bodyPr anchor="ctr"/>
          <a:lstStyle/>
          <a:p>
            <a:pPr eaLnBrk="1" hangingPunct="1"/>
            <a:r>
              <a:rPr lang="pt-BR" altLang="pt-BR" sz="2800" b="0">
                <a:solidFill>
                  <a:srgbClr val="CC0000"/>
                </a:solidFill>
              </a:rPr>
              <a:t>Microvilosidades</a:t>
            </a:r>
          </a:p>
        </p:txBody>
      </p:sp>
      <p:sp>
        <p:nvSpPr>
          <p:cNvPr id="27651" name="Text Box 6"/>
          <p:cNvSpPr txBox="1">
            <a:spLocks noChangeArrowheads="1"/>
          </p:cNvSpPr>
          <p:nvPr/>
        </p:nvSpPr>
        <p:spPr bwMode="auto">
          <a:xfrm>
            <a:off x="468313" y="4941888"/>
            <a:ext cx="8208962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50000"/>
              </a:spcBef>
            </a:pPr>
            <a:r>
              <a:rPr lang="pt-BR" altLang="pt-BR" sz="2800" b="1"/>
              <a:t>Estruturas </a:t>
            </a:r>
            <a:r>
              <a:rPr lang="pt-BR" altLang="pt-BR" sz="2800" b="1" u="sng"/>
              <a:t>de membrana</a:t>
            </a:r>
            <a:r>
              <a:rPr lang="pt-BR" altLang="pt-BR" sz="2800" b="1"/>
              <a:t> semelhantes a dedos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</a:pPr>
            <a:r>
              <a:rPr lang="pt-BR" altLang="pt-BR" sz="2800" b="1"/>
              <a:t>Aumentam superfície (absorção)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</a:pPr>
            <a:r>
              <a:rPr lang="pt-BR" altLang="pt-BR" sz="2800" b="1"/>
              <a:t>Ex.: intestino delgado, intestino grosso</a:t>
            </a:r>
          </a:p>
        </p:txBody>
      </p:sp>
      <p:pic>
        <p:nvPicPr>
          <p:cNvPr id="27652" name="Picture 7" descr="ME microvilos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525" y="2000250"/>
            <a:ext cx="4078288" cy="2181225"/>
          </a:xfrm>
          <a:prstGeom prst="rect">
            <a:avLst/>
          </a:prstGeom>
          <a:noFill/>
          <a:ln w="28575">
            <a:solidFill>
              <a:srgbClr val="BE384E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3" name="Picture 8" descr="HE microvilos borda em escov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75" y="2000250"/>
            <a:ext cx="4006850" cy="2143125"/>
          </a:xfrm>
          <a:prstGeom prst="rect">
            <a:avLst/>
          </a:prstGeom>
          <a:noFill/>
          <a:ln w="25400">
            <a:solidFill>
              <a:srgbClr val="BE384E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4" name="Text Box 10"/>
          <p:cNvSpPr txBox="1">
            <a:spLocks noChangeArrowheads="1"/>
          </p:cNvSpPr>
          <p:nvPr/>
        </p:nvSpPr>
        <p:spPr bwMode="auto">
          <a:xfrm>
            <a:off x="779463" y="4205288"/>
            <a:ext cx="3276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altLang="pt-BR" sz="1800" b="1"/>
              <a:t>HE 320x</a:t>
            </a:r>
          </a:p>
        </p:txBody>
      </p:sp>
      <p:sp>
        <p:nvSpPr>
          <p:cNvPr id="27655" name="Text Box 11"/>
          <p:cNvSpPr txBox="1">
            <a:spLocks noChangeArrowheads="1"/>
          </p:cNvSpPr>
          <p:nvPr/>
        </p:nvSpPr>
        <p:spPr bwMode="auto">
          <a:xfrm>
            <a:off x="5118100" y="4133850"/>
            <a:ext cx="3276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altLang="pt-BR" sz="1800" b="1"/>
              <a:t>ME 30000x</a:t>
            </a:r>
          </a:p>
        </p:txBody>
      </p:sp>
      <p:cxnSp>
        <p:nvCxnSpPr>
          <p:cNvPr id="27656" name="Conector reto 3"/>
          <p:cNvCxnSpPr>
            <a:cxnSpLocks noChangeShapeType="1"/>
          </p:cNvCxnSpPr>
          <p:nvPr/>
        </p:nvCxnSpPr>
        <p:spPr bwMode="auto">
          <a:xfrm>
            <a:off x="1643063" y="928688"/>
            <a:ext cx="5929312" cy="1587"/>
          </a:xfrm>
          <a:prstGeom prst="line">
            <a:avLst/>
          </a:prstGeom>
          <a:noFill/>
          <a:ln w="31750" algn="ctr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641896329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 anchor="ctr"/>
          <a:lstStyle/>
          <a:p>
            <a:pPr eaLnBrk="1" hangingPunct="1"/>
            <a:r>
              <a:rPr lang="pt-BR" altLang="pt-BR" sz="2800" b="0">
                <a:solidFill>
                  <a:srgbClr val="CC0066"/>
                </a:solidFill>
              </a:rPr>
              <a:t>Estereocílios</a:t>
            </a:r>
          </a:p>
        </p:txBody>
      </p:sp>
      <p:sp>
        <p:nvSpPr>
          <p:cNvPr id="28675" name="Text Box 5"/>
          <p:cNvSpPr txBox="1">
            <a:spLocks noChangeArrowheads="1"/>
          </p:cNvSpPr>
          <p:nvPr/>
        </p:nvSpPr>
        <p:spPr bwMode="auto">
          <a:xfrm>
            <a:off x="468313" y="5278438"/>
            <a:ext cx="8208962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50000"/>
              </a:spcBef>
            </a:pPr>
            <a:r>
              <a:rPr lang="pt-BR" altLang="pt-BR" sz="1800" b="1"/>
              <a:t>Estruturas </a:t>
            </a:r>
            <a:r>
              <a:rPr lang="pt-BR" altLang="pt-BR" sz="1800" b="1" u="sng"/>
              <a:t>de membrana</a:t>
            </a:r>
            <a:r>
              <a:rPr lang="pt-BR" altLang="pt-BR" sz="1800" b="1"/>
              <a:t> semelhantes às microvilosidades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</a:pPr>
            <a:r>
              <a:rPr lang="pt-BR" altLang="pt-BR" sz="1800" b="1"/>
              <a:t>Aumentam supefície (absorção e secreção)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</a:pPr>
            <a:r>
              <a:rPr lang="pt-BR" altLang="pt-BR" sz="1800" b="1"/>
              <a:t>Ex.: epidídimo, ducto deferente</a:t>
            </a:r>
          </a:p>
        </p:txBody>
      </p:sp>
      <p:cxnSp>
        <p:nvCxnSpPr>
          <p:cNvPr id="28676" name="Conector reto 3"/>
          <p:cNvCxnSpPr>
            <a:cxnSpLocks noChangeShapeType="1"/>
          </p:cNvCxnSpPr>
          <p:nvPr/>
        </p:nvCxnSpPr>
        <p:spPr bwMode="auto">
          <a:xfrm>
            <a:off x="1857375" y="1143000"/>
            <a:ext cx="5500688" cy="1588"/>
          </a:xfrm>
          <a:prstGeom prst="line">
            <a:avLst/>
          </a:prstGeom>
          <a:noFill/>
          <a:ln w="28575" algn="ctr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603341"/>
            <a:ext cx="4464645" cy="3536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Line 6"/>
          <p:cNvSpPr>
            <a:spLocks noChangeShapeType="1"/>
          </p:cNvSpPr>
          <p:nvPr/>
        </p:nvSpPr>
        <p:spPr bwMode="auto">
          <a:xfrm flipV="1">
            <a:off x="5004048" y="4303280"/>
            <a:ext cx="1524520" cy="271896"/>
          </a:xfrm>
          <a:prstGeom prst="line">
            <a:avLst/>
          </a:prstGeom>
          <a:noFill/>
          <a:ln w="57150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28679" name="Text Box 7"/>
          <p:cNvSpPr txBox="1">
            <a:spLocks noChangeArrowheads="1"/>
          </p:cNvSpPr>
          <p:nvPr/>
        </p:nvSpPr>
        <p:spPr bwMode="auto">
          <a:xfrm>
            <a:off x="6567488" y="4071938"/>
            <a:ext cx="1638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2000"/>
              <a:t>Estereocílios</a:t>
            </a:r>
          </a:p>
        </p:txBody>
      </p:sp>
    </p:spTree>
    <p:extLst>
      <p:ext uri="{BB962C8B-B14F-4D97-AF65-F5344CB8AC3E}">
        <p14:creationId xmlns:p14="http://schemas.microsoft.com/office/powerpoint/2010/main" val="1536581422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500063" y="0"/>
            <a:ext cx="8229600" cy="1143000"/>
          </a:xfrm>
        </p:spPr>
        <p:txBody>
          <a:bodyPr anchor="ctr"/>
          <a:lstStyle/>
          <a:p>
            <a:pPr eaLnBrk="1" hangingPunct="1"/>
            <a:r>
              <a:rPr lang="pt-BR" altLang="pt-BR" sz="2800"/>
              <a:t>Cílios e flagelos</a:t>
            </a:r>
          </a:p>
        </p:txBody>
      </p:sp>
      <p:sp>
        <p:nvSpPr>
          <p:cNvPr id="29699" name="Text Box 5"/>
          <p:cNvSpPr txBox="1">
            <a:spLocks noChangeArrowheads="1"/>
          </p:cNvSpPr>
          <p:nvPr/>
        </p:nvSpPr>
        <p:spPr bwMode="auto">
          <a:xfrm>
            <a:off x="468313" y="5229225"/>
            <a:ext cx="8208962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altLang="pt-BR" sz="1800" b="1"/>
              <a:t>Prolongamentos longos e dotados de motilidade</a:t>
            </a:r>
          </a:p>
          <a:p>
            <a:pPr eaLnBrk="1" hangingPunct="1">
              <a:spcBef>
                <a:spcPct val="50000"/>
              </a:spcBef>
            </a:pPr>
            <a:r>
              <a:rPr lang="pt-BR" altLang="pt-BR" sz="1800" b="1"/>
              <a:t>Movimento ciliar permite que partículas sejam impelidas em determinada direção ao longo da superfície do epitélio</a:t>
            </a:r>
          </a:p>
          <a:p>
            <a:pPr eaLnBrk="1" hangingPunct="1">
              <a:spcBef>
                <a:spcPct val="50000"/>
              </a:spcBef>
            </a:pPr>
            <a:r>
              <a:rPr lang="pt-BR" altLang="pt-BR" sz="1800" b="1"/>
              <a:t>Ex:Traquéia</a:t>
            </a:r>
          </a:p>
        </p:txBody>
      </p:sp>
      <p:grpSp>
        <p:nvGrpSpPr>
          <p:cNvPr id="2" name="Grupo 7"/>
          <p:cNvGrpSpPr>
            <a:grpSpLocks/>
          </p:cNvGrpSpPr>
          <p:nvPr/>
        </p:nvGrpSpPr>
        <p:grpSpPr bwMode="auto">
          <a:xfrm>
            <a:off x="857250" y="1743075"/>
            <a:ext cx="3595688" cy="2636838"/>
            <a:chOff x="857250" y="1743075"/>
            <a:chExt cx="3595688" cy="2636838"/>
          </a:xfrm>
        </p:grpSpPr>
        <p:pic>
          <p:nvPicPr>
            <p:cNvPr id="29705" name="Picture 11" descr="Azul cilios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7250" y="1743075"/>
              <a:ext cx="3595688" cy="2257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06" name="Text Box 13"/>
            <p:cNvSpPr txBox="1">
              <a:spLocks noChangeArrowheads="1"/>
            </p:cNvSpPr>
            <p:nvPr/>
          </p:nvSpPr>
          <p:spPr bwMode="auto">
            <a:xfrm>
              <a:off x="1428750" y="4071938"/>
              <a:ext cx="2500313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pt-BR" altLang="pt-BR" sz="1400" b="1"/>
                <a:t>Azul toluidina 800x</a:t>
              </a:r>
            </a:p>
          </p:txBody>
        </p:sp>
      </p:grpSp>
      <p:grpSp>
        <p:nvGrpSpPr>
          <p:cNvPr id="3" name="Grupo 8"/>
          <p:cNvGrpSpPr>
            <a:grpSpLocks/>
          </p:cNvGrpSpPr>
          <p:nvPr/>
        </p:nvGrpSpPr>
        <p:grpSpPr bwMode="auto">
          <a:xfrm>
            <a:off x="5286375" y="1285875"/>
            <a:ext cx="3689350" cy="3859213"/>
            <a:chOff x="5383213" y="1285875"/>
            <a:chExt cx="3689350" cy="3859213"/>
          </a:xfrm>
        </p:grpSpPr>
        <p:pic>
          <p:nvPicPr>
            <p:cNvPr id="29703" name="Picture 12" descr="ME cilio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3213" y="1285875"/>
              <a:ext cx="2546350" cy="3859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04" name="Text Box 14"/>
            <p:cNvSpPr txBox="1">
              <a:spLocks noChangeArrowheads="1"/>
            </p:cNvSpPr>
            <p:nvPr/>
          </p:nvSpPr>
          <p:spPr bwMode="auto">
            <a:xfrm>
              <a:off x="7786688" y="4835525"/>
              <a:ext cx="1285875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pt-BR" altLang="pt-BR" sz="1400" b="1"/>
                <a:t>ME 20000x</a:t>
              </a:r>
            </a:p>
          </p:txBody>
        </p:sp>
      </p:grpSp>
      <p:cxnSp>
        <p:nvCxnSpPr>
          <p:cNvPr id="29702" name="Conector reto 3"/>
          <p:cNvCxnSpPr>
            <a:cxnSpLocks noChangeShapeType="1"/>
          </p:cNvCxnSpPr>
          <p:nvPr/>
        </p:nvCxnSpPr>
        <p:spPr bwMode="auto">
          <a:xfrm>
            <a:off x="1357313" y="857250"/>
            <a:ext cx="6500812" cy="1588"/>
          </a:xfrm>
          <a:prstGeom prst="line">
            <a:avLst/>
          </a:prstGeom>
          <a:noFill/>
          <a:ln w="28575" algn="ctr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2550052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3"/>
          <p:cNvSpPr txBox="1">
            <a:spLocks noChangeArrowheads="1"/>
          </p:cNvSpPr>
          <p:nvPr/>
        </p:nvSpPr>
        <p:spPr bwMode="auto">
          <a:xfrm>
            <a:off x="1835150" y="2428875"/>
            <a:ext cx="5400675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4400" b="1" i="1" dirty="0">
                <a:solidFill>
                  <a:srgbClr val="CC0000"/>
                </a:solidFill>
              </a:rPr>
              <a:t>TECIDO EPITELIAL de REVESTIMENTO</a:t>
            </a:r>
          </a:p>
        </p:txBody>
      </p:sp>
    </p:spTree>
    <p:extLst>
      <p:ext uri="{BB962C8B-B14F-4D97-AF65-F5344CB8AC3E}">
        <p14:creationId xmlns:p14="http://schemas.microsoft.com/office/powerpoint/2010/main" val="4122680168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t-BR" sz="540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Tecido Epitelial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pt-BR" altLang="pt-BR" sz="2800" b="1" i="1"/>
              <a:t>“O tecido epitelial caracteriza-se por um regimento de células que atuam de forma conjunta nas diferentes funções que este desempenha”</a:t>
            </a:r>
            <a:endParaRPr lang="pt-BR" altLang="pt-BR" sz="2800" b="1" i="1">
              <a:solidFill>
                <a:schemeClr val="hlink"/>
              </a:solidFill>
            </a:endParaRP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pt-BR" altLang="pt-BR" sz="2000" b="1" i="1"/>
              <a:t>Costa, S.T.</a:t>
            </a:r>
          </a:p>
        </p:txBody>
      </p:sp>
    </p:spTree>
    <p:extLst>
      <p:ext uri="{BB962C8B-B14F-4D97-AF65-F5344CB8AC3E}">
        <p14:creationId xmlns:p14="http://schemas.microsoft.com/office/powerpoint/2010/main" val="1780784588"/>
      </p:ext>
    </p:extLst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pt-BR" altLang="pt-BR">
                <a:solidFill>
                  <a:srgbClr val="CC0000"/>
                </a:solidFill>
              </a:rPr>
              <a:t>Tipos de epitélio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582863"/>
            <a:ext cx="8229600" cy="1277937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pt-BR" altLang="pt-BR" sz="3200" b="1"/>
              <a:t>Epitélio de revestimento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pt-BR" altLang="pt-BR" sz="3200" b="1"/>
          </a:p>
          <a:p>
            <a:pPr eaLnBrk="1" hangingPunct="1">
              <a:lnSpc>
                <a:spcPct val="80000"/>
              </a:lnSpc>
            </a:pPr>
            <a:r>
              <a:rPr lang="pt-BR" altLang="pt-BR" sz="3200" b="1"/>
              <a:t>Epitélio glandular</a:t>
            </a:r>
          </a:p>
        </p:txBody>
      </p:sp>
    </p:spTree>
    <p:extLst>
      <p:ext uri="{BB962C8B-B14F-4D97-AF65-F5344CB8AC3E}">
        <p14:creationId xmlns:p14="http://schemas.microsoft.com/office/powerpoint/2010/main" val="394738525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>
                <a:solidFill>
                  <a:srgbClr val="CC0000"/>
                </a:solidFill>
              </a:rPr>
              <a:t>Epitélio de revestimento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6088" y="1989138"/>
            <a:ext cx="8229600" cy="3455987"/>
          </a:xfrm>
        </p:spPr>
        <p:txBody>
          <a:bodyPr/>
          <a:lstStyle/>
          <a:p>
            <a:pPr eaLnBrk="1" hangingPunct="1"/>
            <a:r>
              <a:rPr lang="pt-BR" altLang="pt-BR"/>
              <a:t>Organizado em camadas que cobrem a superfície externa do corpo ou revestem as cavidades do corpo</a:t>
            </a:r>
          </a:p>
          <a:p>
            <a:pPr eaLnBrk="1" hangingPunct="1"/>
            <a:endParaRPr lang="pt-BR" altLang="pt-BR"/>
          </a:p>
          <a:p>
            <a:pPr eaLnBrk="1" hangingPunct="1"/>
            <a:r>
              <a:rPr lang="pt-BR" altLang="pt-BR"/>
              <a:t>Classificados quanto ao número de camadas e formato celular</a:t>
            </a:r>
          </a:p>
          <a:p>
            <a:pPr eaLnBrk="1" hangingPunct="1"/>
            <a:endParaRPr lang="pt-BR" altLang="pt-BR"/>
          </a:p>
          <a:p>
            <a:pPr eaLnBrk="1" hangingPunct="1"/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143136155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026"/>
          <p:cNvSpPr>
            <a:spLocks noGrp="1" noChangeArrowheads="1"/>
          </p:cNvSpPr>
          <p:nvPr/>
        </p:nvSpPr>
        <p:spPr bwMode="auto">
          <a:xfrm>
            <a:off x="887413" y="298450"/>
            <a:ext cx="795178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t-BR" altLang="pt-BR" sz="4800" b="1">
                <a:solidFill>
                  <a:schemeClr val="tx2"/>
                </a:solidFill>
                <a:latin typeface="Times New Roman" panose="02020603050405020304" pitchFamily="18" charset="0"/>
              </a:rPr>
              <a:t>Introdução</a:t>
            </a:r>
          </a:p>
        </p:txBody>
      </p:sp>
      <p:sp>
        <p:nvSpPr>
          <p:cNvPr id="7171" name="Rectangle 1027"/>
          <p:cNvSpPr>
            <a:spLocks noGrp="1" noChangeArrowheads="1"/>
          </p:cNvSpPr>
          <p:nvPr/>
        </p:nvSpPr>
        <p:spPr bwMode="auto">
          <a:xfrm>
            <a:off x="762000" y="1412875"/>
            <a:ext cx="91440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pt-BR" altLang="pt-BR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Tipos básicos de tecidos: 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pt-BR" altLang="pt-BR" sz="3200" b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pt-BR" altLang="pt-BR" sz="32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Epitelial</a:t>
            </a:r>
            <a:endParaRPr lang="pt-BR" altLang="pt-BR" sz="3200" b="1">
              <a:solidFill>
                <a:schemeClr val="hlin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20000"/>
              </a:spcBef>
            </a:pPr>
            <a:endParaRPr lang="pt-BR" altLang="pt-BR" sz="32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2" name="Rectangle 1028"/>
          <p:cNvSpPr>
            <a:spLocks noChangeArrowheads="1"/>
          </p:cNvSpPr>
          <p:nvPr/>
        </p:nvSpPr>
        <p:spPr bwMode="auto">
          <a:xfrm>
            <a:off x="2824163" y="2090738"/>
            <a:ext cx="5748337" cy="7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pt-BR"/>
          </a:p>
        </p:txBody>
      </p:sp>
      <p:pic>
        <p:nvPicPr>
          <p:cNvPr id="7173" name="Picture 1029" descr="pg16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6" t="259" r="1296" b="52200"/>
          <a:stretch/>
        </p:blipFill>
        <p:spPr bwMode="auto">
          <a:xfrm>
            <a:off x="3779912" y="2816451"/>
            <a:ext cx="4381500" cy="2721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5" name="Text Box 1031"/>
          <p:cNvSpPr txBox="1">
            <a:spLocks noChangeArrowheads="1"/>
          </p:cNvSpPr>
          <p:nvPr/>
        </p:nvSpPr>
        <p:spPr bwMode="auto">
          <a:xfrm>
            <a:off x="303213" y="3249613"/>
            <a:ext cx="2397125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2400" b="1" dirty="0"/>
              <a:t>Constituído por células justapostas</a:t>
            </a:r>
          </a:p>
          <a:p>
            <a:pPr algn="ctr" eaLnBrk="1" hangingPunct="1"/>
            <a:endParaRPr lang="pt-BR" altLang="pt-BR" sz="2400" b="1" dirty="0"/>
          </a:p>
          <a:p>
            <a:pPr algn="ctr" eaLnBrk="1" hangingPunct="1"/>
            <a:r>
              <a:rPr lang="pt-BR" altLang="pt-BR" sz="2400" b="1" dirty="0"/>
              <a:t>Função: revestimento, secreção</a:t>
            </a:r>
          </a:p>
        </p:txBody>
      </p:sp>
    </p:spTree>
    <p:extLst>
      <p:ext uri="{BB962C8B-B14F-4D97-AF65-F5344CB8AC3E}">
        <p14:creationId xmlns:p14="http://schemas.microsoft.com/office/powerpoint/2010/main" val="3972345644"/>
      </p:ext>
    </p:extLst>
  </p:cSld>
  <p:clrMapOvr>
    <a:masterClrMapping/>
  </p:clrMapOvr>
  <p:transition spd="slow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anchor="ctr"/>
          <a:lstStyle/>
          <a:p>
            <a:pPr eaLnBrk="1" hangingPunct="1"/>
            <a:r>
              <a:rPr lang="pt-BR" altLang="pt-BR" sz="2800">
                <a:solidFill>
                  <a:srgbClr val="CC0000"/>
                </a:solidFill>
              </a:rPr>
              <a:t>Quanto ao número de camadas</a:t>
            </a:r>
          </a:p>
        </p:txBody>
      </p:sp>
      <p:sp>
        <p:nvSpPr>
          <p:cNvPr id="33795" name="Text Box 4"/>
          <p:cNvSpPr txBox="1">
            <a:spLocks noChangeArrowheads="1"/>
          </p:cNvSpPr>
          <p:nvPr/>
        </p:nvSpPr>
        <p:spPr bwMode="auto">
          <a:xfrm>
            <a:off x="704850" y="5214938"/>
            <a:ext cx="19446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altLang="pt-BR" sz="2000" b="1"/>
              <a:t>Simples</a:t>
            </a:r>
          </a:p>
        </p:txBody>
      </p:sp>
      <p:sp>
        <p:nvSpPr>
          <p:cNvPr id="33796" name="Text Box 5"/>
          <p:cNvSpPr txBox="1">
            <a:spLocks noChangeArrowheads="1"/>
          </p:cNvSpPr>
          <p:nvPr/>
        </p:nvSpPr>
        <p:spPr bwMode="auto">
          <a:xfrm>
            <a:off x="6386513" y="5214938"/>
            <a:ext cx="19446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altLang="pt-BR" sz="2000" b="1"/>
              <a:t>Estratificado</a:t>
            </a:r>
          </a:p>
        </p:txBody>
      </p:sp>
      <p:sp>
        <p:nvSpPr>
          <p:cNvPr id="33797" name="Text Box 7"/>
          <p:cNvSpPr txBox="1">
            <a:spLocks noChangeArrowheads="1"/>
          </p:cNvSpPr>
          <p:nvPr/>
        </p:nvSpPr>
        <p:spPr bwMode="auto">
          <a:xfrm>
            <a:off x="3287713" y="5214938"/>
            <a:ext cx="2641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altLang="pt-BR" sz="2000" b="1"/>
              <a:t>Pseudoestratificado</a:t>
            </a:r>
          </a:p>
        </p:txBody>
      </p:sp>
      <p:pic>
        <p:nvPicPr>
          <p:cNvPr id="33798" name="Picture 4" descr="Esquema e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5" t="-1164" r="5452"/>
          <a:stretch>
            <a:fillRect/>
          </a:stretch>
        </p:blipFill>
        <p:spPr bwMode="auto">
          <a:xfrm>
            <a:off x="228600" y="2428875"/>
            <a:ext cx="2622550" cy="2000250"/>
          </a:xfrm>
          <a:prstGeom prst="rect">
            <a:avLst/>
          </a:prstGeom>
          <a:noFill/>
          <a:ln w="2222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5" descr="Esquema e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738" y="2479675"/>
            <a:ext cx="2667000" cy="2163763"/>
          </a:xfrm>
          <a:prstGeom prst="rect">
            <a:avLst/>
          </a:prstGeom>
          <a:noFill/>
          <a:ln w="2222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0" name="Picture 4" descr="Esquema epitelio pseudoestrat ciliad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54"/>
          <a:stretch>
            <a:fillRect/>
          </a:stretch>
        </p:blipFill>
        <p:spPr bwMode="auto">
          <a:xfrm>
            <a:off x="3071813" y="2500313"/>
            <a:ext cx="2843212" cy="2071687"/>
          </a:xfrm>
          <a:prstGeom prst="rect">
            <a:avLst/>
          </a:prstGeom>
          <a:noFill/>
          <a:ln w="2222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801" name="Conector reto 3"/>
          <p:cNvCxnSpPr>
            <a:cxnSpLocks noChangeShapeType="1"/>
          </p:cNvCxnSpPr>
          <p:nvPr/>
        </p:nvCxnSpPr>
        <p:spPr bwMode="auto">
          <a:xfrm>
            <a:off x="571500" y="1214438"/>
            <a:ext cx="8215313" cy="1587"/>
          </a:xfrm>
          <a:prstGeom prst="line">
            <a:avLst/>
          </a:prstGeom>
          <a:noFill/>
          <a:ln w="31750" algn="ctr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332244712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anchor="ctr"/>
          <a:lstStyle/>
          <a:p>
            <a:pPr eaLnBrk="1" hangingPunct="1"/>
            <a:r>
              <a:rPr lang="pt-BR" altLang="pt-BR" sz="3600">
                <a:solidFill>
                  <a:srgbClr val="CC0000"/>
                </a:solidFill>
              </a:rPr>
              <a:t>Quanto ao formato celular</a:t>
            </a:r>
          </a:p>
        </p:txBody>
      </p:sp>
      <p:sp>
        <p:nvSpPr>
          <p:cNvPr id="34819" name="Text Box 4"/>
          <p:cNvSpPr txBox="1">
            <a:spLocks noChangeArrowheads="1"/>
          </p:cNvSpPr>
          <p:nvPr/>
        </p:nvSpPr>
        <p:spPr bwMode="auto">
          <a:xfrm>
            <a:off x="285750" y="4348163"/>
            <a:ext cx="19446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altLang="pt-BR" sz="1800" b="1"/>
              <a:t>Pavimentoso</a:t>
            </a:r>
          </a:p>
        </p:txBody>
      </p:sp>
      <p:sp>
        <p:nvSpPr>
          <p:cNvPr id="34820" name="Text Box 5"/>
          <p:cNvSpPr txBox="1">
            <a:spLocks noChangeArrowheads="1"/>
          </p:cNvSpPr>
          <p:nvPr/>
        </p:nvSpPr>
        <p:spPr bwMode="auto">
          <a:xfrm>
            <a:off x="2451100" y="4348163"/>
            <a:ext cx="19446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altLang="pt-BR" sz="1800" b="1"/>
              <a:t>Cúbico</a:t>
            </a:r>
          </a:p>
        </p:txBody>
      </p:sp>
      <p:sp>
        <p:nvSpPr>
          <p:cNvPr id="34821" name="Text Box 6"/>
          <p:cNvSpPr txBox="1">
            <a:spLocks noChangeArrowheads="1"/>
          </p:cNvSpPr>
          <p:nvPr/>
        </p:nvSpPr>
        <p:spPr bwMode="auto">
          <a:xfrm>
            <a:off x="4306888" y="4348163"/>
            <a:ext cx="2555875" cy="77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altLang="pt-BR" sz="1800" b="1"/>
              <a:t>Prismático</a:t>
            </a:r>
          </a:p>
          <a:p>
            <a:pPr algn="ctr" eaLnBrk="1" hangingPunct="1">
              <a:spcBef>
                <a:spcPct val="50000"/>
              </a:spcBef>
            </a:pPr>
            <a:r>
              <a:rPr lang="pt-BR" altLang="pt-BR" sz="1800" b="1"/>
              <a:t>ou cilíndrico</a:t>
            </a:r>
          </a:p>
        </p:txBody>
      </p:sp>
      <p:sp>
        <p:nvSpPr>
          <p:cNvPr id="34822" name="Text Box 7"/>
          <p:cNvSpPr txBox="1">
            <a:spLocks noChangeArrowheads="1"/>
          </p:cNvSpPr>
          <p:nvPr/>
        </p:nvSpPr>
        <p:spPr bwMode="auto">
          <a:xfrm>
            <a:off x="6765925" y="4343400"/>
            <a:ext cx="19446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altLang="pt-BR" sz="1800" b="1"/>
              <a:t>Transição</a:t>
            </a:r>
          </a:p>
        </p:txBody>
      </p:sp>
      <p:pic>
        <p:nvPicPr>
          <p:cNvPr id="34823" name="Picture 4" descr="Esquema epitelio simples pavimentos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2632075"/>
            <a:ext cx="1890713" cy="141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6" descr="Esquema e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9" t="9148" r="4207" b="3963"/>
          <a:stretch>
            <a:fillRect/>
          </a:stretch>
        </p:blipFill>
        <p:spPr bwMode="auto">
          <a:xfrm>
            <a:off x="2511425" y="2692400"/>
            <a:ext cx="1928813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Picture 4" descr="Esquema e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3" t="2010" r="5814"/>
          <a:stretch>
            <a:fillRect/>
          </a:stretch>
        </p:blipFill>
        <p:spPr bwMode="auto">
          <a:xfrm>
            <a:off x="4654550" y="2692400"/>
            <a:ext cx="1785938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6" name="Picture 4" descr="Esquema e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375" y="2549525"/>
            <a:ext cx="218598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4827" name="Conector reto 3"/>
          <p:cNvCxnSpPr>
            <a:cxnSpLocks noChangeShapeType="1"/>
          </p:cNvCxnSpPr>
          <p:nvPr/>
        </p:nvCxnSpPr>
        <p:spPr bwMode="auto">
          <a:xfrm>
            <a:off x="1214438" y="1214438"/>
            <a:ext cx="7000875" cy="1587"/>
          </a:xfrm>
          <a:prstGeom prst="line">
            <a:avLst/>
          </a:prstGeom>
          <a:noFill/>
          <a:ln w="31750" algn="ctr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551242415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 txBox="1">
            <a:spLocks noChangeArrowheads="1"/>
          </p:cNvSpPr>
          <p:nvPr/>
        </p:nvSpPr>
        <p:spPr bwMode="auto">
          <a:xfrm>
            <a:off x="467544" y="1052736"/>
            <a:ext cx="8329613" cy="8683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3500" b="1">
                <a:solidFill>
                  <a:srgbClr val="CC0000"/>
                </a:solidFill>
              </a:rPr>
              <a:t>Quanto à presença de especializações</a:t>
            </a:r>
          </a:p>
        </p:txBody>
      </p:sp>
      <p:sp>
        <p:nvSpPr>
          <p:cNvPr id="35843" name="Text Box 4"/>
          <p:cNvSpPr txBox="1">
            <a:spLocks noChangeArrowheads="1"/>
          </p:cNvSpPr>
          <p:nvPr/>
        </p:nvSpPr>
        <p:spPr bwMode="auto">
          <a:xfrm>
            <a:off x="714375" y="2428875"/>
            <a:ext cx="6215063" cy="244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pt-BR" altLang="pt-BR" sz="2800" b="1"/>
              <a:t> Queratinizado</a:t>
            </a:r>
          </a:p>
          <a:p>
            <a:pPr algn="just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pt-BR" altLang="pt-BR" sz="2800" b="1"/>
              <a:t> Ciliado</a:t>
            </a:r>
          </a:p>
          <a:p>
            <a:pPr algn="just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pt-BR" altLang="pt-BR" sz="2800" b="1"/>
              <a:t> Borda estriada (microvilosidades)</a:t>
            </a:r>
          </a:p>
          <a:p>
            <a:pPr algn="just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pt-BR" altLang="pt-BR" sz="2800" b="1"/>
              <a:t> Células caliciformes</a:t>
            </a:r>
          </a:p>
        </p:txBody>
      </p:sp>
    </p:spTree>
    <p:extLst>
      <p:ext uri="{BB962C8B-B14F-4D97-AF65-F5344CB8AC3E}">
        <p14:creationId xmlns:p14="http://schemas.microsoft.com/office/powerpoint/2010/main" val="1507990906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G:\epiteli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85725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9095150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 bwMode="auto">
          <a:xfrm>
            <a:off x="71438" y="71438"/>
            <a:ext cx="9072562" cy="7254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pt-BR" sz="2700" b="1" kern="0" dirty="0">
                <a:solidFill>
                  <a:srgbClr val="CC0066"/>
                </a:solidFill>
                <a:latin typeface="+mj-lt"/>
                <a:ea typeface="+mj-ea"/>
                <a:cs typeface="+mj-cs"/>
              </a:rPr>
              <a:t>Tecido epitelial de revestimento simples pavimentoso</a:t>
            </a:r>
          </a:p>
        </p:txBody>
      </p:sp>
      <p:cxnSp>
        <p:nvCxnSpPr>
          <p:cNvPr id="37891" name="Conector reto 9"/>
          <p:cNvCxnSpPr>
            <a:cxnSpLocks noChangeShapeType="1"/>
          </p:cNvCxnSpPr>
          <p:nvPr/>
        </p:nvCxnSpPr>
        <p:spPr bwMode="auto">
          <a:xfrm>
            <a:off x="142875" y="785813"/>
            <a:ext cx="8786813" cy="1587"/>
          </a:xfrm>
          <a:prstGeom prst="line">
            <a:avLst/>
          </a:prstGeom>
          <a:noFill/>
          <a:ln w="31750" algn="ctr">
            <a:solidFill>
              <a:srgbClr val="9525A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7892" name="CaixaDeTexto 4"/>
          <p:cNvSpPr txBox="1">
            <a:spLocks noChangeArrowheads="1"/>
          </p:cNvSpPr>
          <p:nvPr/>
        </p:nvSpPr>
        <p:spPr bwMode="auto">
          <a:xfrm>
            <a:off x="815975" y="5081588"/>
            <a:ext cx="7500938" cy="137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pt-BR" altLang="pt-BR" sz="2400" b="1">
                <a:solidFill>
                  <a:schemeClr val="tx2"/>
                </a:solidFill>
              </a:rPr>
              <a:t> Núcleos achatados</a:t>
            </a:r>
          </a:p>
          <a:p>
            <a:pPr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pt-BR" altLang="pt-BR" sz="2400" b="1">
                <a:solidFill>
                  <a:schemeClr val="tx2"/>
                </a:solidFill>
              </a:rPr>
              <a:t> Endotélio de vasos</a:t>
            </a:r>
          </a:p>
          <a:p>
            <a:pPr algn="just" eaLnBrk="1" hangingPunct="1">
              <a:buFont typeface="Arial" panose="020B0604020202020204" pitchFamily="34" charset="0"/>
              <a:buChar char="•"/>
            </a:pPr>
            <a:endParaRPr lang="pt-BR" altLang="pt-BR" sz="2400" b="1">
              <a:solidFill>
                <a:schemeClr val="tx2"/>
              </a:solidFill>
            </a:endParaRPr>
          </a:p>
        </p:txBody>
      </p:sp>
      <p:pic>
        <p:nvPicPr>
          <p:cNvPr id="37893" name="Picture 4" descr="Esquema epitelio simples pavimentos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643063"/>
            <a:ext cx="3748087" cy="321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5" descr="Epitelio simples pavimentos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5" y="1714500"/>
            <a:ext cx="4643438" cy="3071813"/>
          </a:xfrm>
          <a:prstGeom prst="rect">
            <a:avLst/>
          </a:prstGeom>
          <a:noFill/>
          <a:ln w="25400">
            <a:solidFill>
              <a:srgbClr val="9525A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0538192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4"/>
          <p:cNvSpPr txBox="1">
            <a:spLocks noChangeArrowheads="1"/>
          </p:cNvSpPr>
          <p:nvPr/>
        </p:nvSpPr>
        <p:spPr bwMode="auto">
          <a:xfrm>
            <a:off x="214313" y="142875"/>
            <a:ext cx="8715375" cy="7254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2800" b="1">
                <a:solidFill>
                  <a:srgbClr val="CC0066"/>
                </a:solidFill>
              </a:rPr>
              <a:t>Tecido epitelial de revestimento </a:t>
            </a:r>
            <a:r>
              <a:rPr lang="pt-BR" altLang="pt-BR" sz="2800" b="1">
                <a:solidFill>
                  <a:srgbClr val="CC0000"/>
                </a:solidFill>
              </a:rPr>
              <a:t>simples</a:t>
            </a:r>
            <a:r>
              <a:rPr lang="pt-BR" altLang="pt-BR" sz="2800" b="1">
                <a:solidFill>
                  <a:srgbClr val="CC0066"/>
                </a:solidFill>
              </a:rPr>
              <a:t> cúbico</a:t>
            </a:r>
          </a:p>
        </p:txBody>
      </p:sp>
      <p:cxnSp>
        <p:nvCxnSpPr>
          <p:cNvPr id="38915" name="Conector reto 9"/>
          <p:cNvCxnSpPr>
            <a:cxnSpLocks noChangeShapeType="1"/>
          </p:cNvCxnSpPr>
          <p:nvPr/>
        </p:nvCxnSpPr>
        <p:spPr bwMode="auto">
          <a:xfrm>
            <a:off x="0" y="785813"/>
            <a:ext cx="8643938" cy="1587"/>
          </a:xfrm>
          <a:prstGeom prst="line">
            <a:avLst/>
          </a:prstGeom>
          <a:noFill/>
          <a:ln w="31750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8916" name="Picture 5" descr="Epitelio simples cubic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571625"/>
            <a:ext cx="4143375" cy="3357563"/>
          </a:xfrm>
          <a:prstGeom prst="rect">
            <a:avLst/>
          </a:prstGeom>
          <a:noFill/>
          <a:ln w="19050">
            <a:solidFill>
              <a:srgbClr val="9525A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7" name="Picture 6" descr="Esquema e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71625"/>
            <a:ext cx="4286250" cy="3429000"/>
          </a:xfrm>
          <a:prstGeom prst="rect">
            <a:avLst/>
          </a:prstGeom>
          <a:noFill/>
          <a:ln w="19050">
            <a:solidFill>
              <a:srgbClr val="9525A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18" name="CaixaDeTexto 5"/>
          <p:cNvSpPr txBox="1">
            <a:spLocks noChangeArrowheads="1"/>
          </p:cNvSpPr>
          <p:nvPr/>
        </p:nvSpPr>
        <p:spPr bwMode="auto">
          <a:xfrm>
            <a:off x="250825" y="5286375"/>
            <a:ext cx="8107363" cy="137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pt-BR" altLang="pt-BR" sz="2400" b="1">
                <a:solidFill>
                  <a:schemeClr val="tx2"/>
                </a:solidFill>
              </a:rPr>
              <a:t> Núcleos arredondados</a:t>
            </a:r>
          </a:p>
          <a:p>
            <a:pPr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pt-BR" altLang="pt-BR" sz="2400" b="1">
                <a:solidFill>
                  <a:schemeClr val="tx2"/>
                </a:solidFill>
              </a:rPr>
              <a:t> Ductos de glândulas exócrinas; túbulo coletor do rim</a:t>
            </a:r>
          </a:p>
          <a:p>
            <a:pPr algn="just" eaLnBrk="1" hangingPunct="1">
              <a:buFont typeface="Arial" panose="020B0604020202020204" pitchFamily="34" charset="0"/>
              <a:buChar char="•"/>
            </a:pPr>
            <a:endParaRPr lang="pt-BR" altLang="pt-BR" sz="2400" b="1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935983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 bwMode="auto">
          <a:xfrm>
            <a:off x="0" y="142875"/>
            <a:ext cx="9286875" cy="7254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pt-BR" sz="2800" b="1" kern="0" dirty="0">
                <a:solidFill>
                  <a:srgbClr val="CC0066"/>
                </a:solidFill>
                <a:latin typeface="+mj-lt"/>
                <a:ea typeface="+mj-ea"/>
                <a:cs typeface="+mj-cs"/>
              </a:rPr>
              <a:t>Tecido epitelial de revestimento simples prismático</a:t>
            </a:r>
          </a:p>
        </p:txBody>
      </p:sp>
      <p:cxnSp>
        <p:nvCxnSpPr>
          <p:cNvPr id="39939" name="Conector reto 9"/>
          <p:cNvCxnSpPr>
            <a:cxnSpLocks noChangeShapeType="1"/>
          </p:cNvCxnSpPr>
          <p:nvPr/>
        </p:nvCxnSpPr>
        <p:spPr bwMode="auto">
          <a:xfrm>
            <a:off x="1143000" y="1000125"/>
            <a:ext cx="7358063" cy="1588"/>
          </a:xfrm>
          <a:prstGeom prst="line">
            <a:avLst/>
          </a:prstGeom>
          <a:noFill/>
          <a:ln w="19050" algn="ctr">
            <a:solidFill>
              <a:srgbClr val="9525A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9940" name="Picture 4" descr="Esquema e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500188"/>
            <a:ext cx="4143375" cy="321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5" descr="Epoitelio simples cilindric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571625"/>
            <a:ext cx="4286250" cy="321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2" name="CaixaDeTexto 5"/>
          <p:cNvSpPr txBox="1">
            <a:spLocks noChangeArrowheads="1"/>
          </p:cNvSpPr>
          <p:nvPr/>
        </p:nvSpPr>
        <p:spPr bwMode="auto">
          <a:xfrm>
            <a:off x="250825" y="5072063"/>
            <a:ext cx="8569325" cy="173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pt-BR" altLang="pt-BR" sz="2400" b="1">
                <a:solidFill>
                  <a:schemeClr val="tx2"/>
                </a:solidFill>
              </a:rPr>
              <a:t> Núcleos alongados e polarizados</a:t>
            </a:r>
          </a:p>
          <a:p>
            <a:pPr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pt-BR" altLang="pt-BR" sz="2400" b="1">
                <a:solidFill>
                  <a:schemeClr val="tx2"/>
                </a:solidFill>
              </a:rPr>
              <a:t> Intestino: tecido epitelial de revestimento simples prismático com borda estriada e células caliciformes</a:t>
            </a:r>
          </a:p>
          <a:p>
            <a:pPr algn="just" eaLnBrk="1" hangingPunct="1">
              <a:buFont typeface="Arial" panose="020B0604020202020204" pitchFamily="34" charset="0"/>
              <a:buChar char="•"/>
            </a:pPr>
            <a:endParaRPr lang="pt-BR" altLang="pt-BR" sz="2400" b="1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918488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 bwMode="auto">
          <a:xfrm>
            <a:off x="71438" y="71438"/>
            <a:ext cx="9072562" cy="7254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pt-BR" sz="2800" b="1" kern="0" dirty="0">
                <a:solidFill>
                  <a:srgbClr val="CC0066"/>
                </a:solidFill>
                <a:latin typeface="+mj-lt"/>
                <a:ea typeface="+mj-ea"/>
                <a:cs typeface="+mj-cs"/>
              </a:rPr>
              <a:t>Tecido epitelial de revestimento </a:t>
            </a:r>
            <a:r>
              <a:rPr lang="pt-BR" sz="2800" b="1" kern="0" dirty="0" err="1">
                <a:solidFill>
                  <a:srgbClr val="CC0066"/>
                </a:solidFill>
                <a:latin typeface="+mj-lt"/>
                <a:ea typeface="+mj-ea"/>
                <a:cs typeface="+mj-cs"/>
              </a:rPr>
              <a:t>pseudoestratificado</a:t>
            </a:r>
            <a:r>
              <a:rPr lang="pt-BR" sz="2800" b="1" kern="0" dirty="0">
                <a:solidFill>
                  <a:srgbClr val="CC0066"/>
                </a:solidFill>
                <a:latin typeface="+mj-lt"/>
                <a:ea typeface="+mj-ea"/>
                <a:cs typeface="+mj-cs"/>
              </a:rPr>
              <a:t> prismático </a:t>
            </a:r>
          </a:p>
        </p:txBody>
      </p:sp>
      <p:cxnSp>
        <p:nvCxnSpPr>
          <p:cNvPr id="40963" name="Conector reto 9"/>
          <p:cNvCxnSpPr>
            <a:cxnSpLocks noChangeShapeType="1"/>
          </p:cNvCxnSpPr>
          <p:nvPr/>
        </p:nvCxnSpPr>
        <p:spPr bwMode="auto">
          <a:xfrm>
            <a:off x="0" y="1000125"/>
            <a:ext cx="9001125" cy="1588"/>
          </a:xfrm>
          <a:prstGeom prst="line">
            <a:avLst/>
          </a:prstGeom>
          <a:noFill/>
          <a:ln w="31750" algn="ctr">
            <a:solidFill>
              <a:srgbClr val="9525A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0964" name="Picture 4" descr="Esquema epitelio pseudoestrat cilia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1500188"/>
            <a:ext cx="3929062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Picture 5" descr="HE e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00188"/>
            <a:ext cx="4143375" cy="307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6" name="CaixaDeTexto 5"/>
          <p:cNvSpPr txBox="1">
            <a:spLocks noChangeArrowheads="1"/>
          </p:cNvSpPr>
          <p:nvPr/>
        </p:nvSpPr>
        <p:spPr bwMode="auto">
          <a:xfrm>
            <a:off x="250825" y="4868863"/>
            <a:ext cx="8497888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pt-BR" altLang="pt-BR" sz="2000" b="1">
                <a:solidFill>
                  <a:schemeClr val="tx2"/>
                </a:solidFill>
              </a:rPr>
              <a:t> Tecido epitelial de revestimento pseudoestratificado prismático ciliado com células caliciformes </a:t>
            </a:r>
          </a:p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pt-BR" altLang="pt-BR" sz="2000" b="1">
                <a:solidFill>
                  <a:schemeClr val="tx2"/>
                </a:solidFill>
              </a:rPr>
              <a:t> Cílios </a:t>
            </a:r>
            <a:r>
              <a:rPr lang="pt-BR" altLang="pt-BR" sz="2000" b="1">
                <a:solidFill>
                  <a:srgbClr val="CC0000"/>
                </a:solidFill>
              </a:rPr>
              <a:t>NÃO</a:t>
            </a:r>
            <a:r>
              <a:rPr lang="pt-BR" altLang="pt-BR" sz="2000" b="1">
                <a:solidFill>
                  <a:schemeClr val="tx2"/>
                </a:solidFill>
              </a:rPr>
              <a:t> ocorrem em epitélio estratificado</a:t>
            </a:r>
          </a:p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pt-BR" altLang="pt-BR" sz="2000" b="1"/>
              <a:t>Ex: Trato respiratório</a:t>
            </a:r>
          </a:p>
        </p:txBody>
      </p:sp>
      <p:pic>
        <p:nvPicPr>
          <p:cNvPr id="54279" name="Picture 7" descr="G:\epitelio.jpg 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357313"/>
            <a:ext cx="4286250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60397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4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4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 bwMode="auto">
          <a:xfrm>
            <a:off x="71438" y="71438"/>
            <a:ext cx="8748712" cy="7858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pt-BR" sz="2800" b="1" kern="0" dirty="0">
                <a:solidFill>
                  <a:srgbClr val="CC0066"/>
                </a:solidFill>
                <a:latin typeface="+mj-lt"/>
                <a:ea typeface="+mj-ea"/>
                <a:cs typeface="+mj-cs"/>
              </a:rPr>
              <a:t>Tecido epitelial de revestimento estratificado pavimentoso não </a:t>
            </a:r>
            <a:r>
              <a:rPr lang="pt-BR" sz="2800" b="1" kern="0" dirty="0" err="1">
                <a:solidFill>
                  <a:srgbClr val="CC0066"/>
                </a:solidFill>
                <a:latin typeface="+mj-lt"/>
                <a:ea typeface="+mj-ea"/>
                <a:cs typeface="+mj-cs"/>
              </a:rPr>
              <a:t>queratinizado</a:t>
            </a:r>
            <a:endParaRPr lang="pt-BR" sz="2800" b="1" kern="0" dirty="0">
              <a:solidFill>
                <a:srgbClr val="CC0066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41987" name="Conector reto 9"/>
          <p:cNvCxnSpPr>
            <a:cxnSpLocks noChangeShapeType="1"/>
          </p:cNvCxnSpPr>
          <p:nvPr/>
        </p:nvCxnSpPr>
        <p:spPr bwMode="auto">
          <a:xfrm>
            <a:off x="1071563" y="1071563"/>
            <a:ext cx="7358062" cy="1587"/>
          </a:xfrm>
          <a:prstGeom prst="line">
            <a:avLst/>
          </a:prstGeom>
          <a:noFill/>
          <a:ln w="31750" algn="ctr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1988" name="Picture 5" descr="Esquema e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571625"/>
            <a:ext cx="4071938" cy="3571875"/>
          </a:xfrm>
          <a:prstGeom prst="rect">
            <a:avLst/>
          </a:prstGeom>
          <a:noFill/>
          <a:ln w="25400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9" name="Picture 6" descr="HE epitelio estrat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571625"/>
            <a:ext cx="4429125" cy="3571875"/>
          </a:xfrm>
          <a:prstGeom prst="rect">
            <a:avLst/>
          </a:prstGeom>
          <a:noFill/>
          <a:ln w="22225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928688" y="5572125"/>
            <a:ext cx="7500937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pt-BR" sz="1800" b="1" dirty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pt-BR" sz="2000" b="1" dirty="0">
                <a:solidFill>
                  <a:schemeClr val="tx2"/>
                </a:solidFill>
                <a:latin typeface="Arial" charset="0"/>
              </a:rPr>
              <a:t>Esôfago, cavidade bucal, orofaringe, vagina</a:t>
            </a:r>
            <a:endParaRPr lang="pt-BR" sz="2000" b="1" dirty="0">
              <a:solidFill>
                <a:schemeClr val="accent2">
                  <a:lumMod val="60000"/>
                  <a:lumOff val="40000"/>
                </a:scheme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9803318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71438" y="71438"/>
            <a:ext cx="8229600" cy="725487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pt-BR" sz="2800" b="1" kern="0" dirty="0">
                <a:solidFill>
                  <a:srgbClr val="CC0066"/>
                </a:solidFill>
                <a:latin typeface="+mj-lt"/>
                <a:ea typeface="+mj-ea"/>
                <a:cs typeface="+mj-cs"/>
              </a:rPr>
              <a:t>Tecido epitelial de revestimento estratificado pavimentoso </a:t>
            </a:r>
            <a:r>
              <a:rPr lang="pt-BR" sz="2800" b="1" kern="0" dirty="0" err="1">
                <a:solidFill>
                  <a:srgbClr val="CC0066"/>
                </a:solidFill>
                <a:latin typeface="+mj-lt"/>
                <a:ea typeface="+mj-ea"/>
                <a:cs typeface="+mj-cs"/>
              </a:rPr>
              <a:t>queratinizado</a:t>
            </a:r>
            <a:endParaRPr lang="pt-BR" sz="2800" b="1" kern="0" dirty="0">
              <a:solidFill>
                <a:srgbClr val="CC0066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301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71625"/>
            <a:ext cx="4786313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6" descr="HE e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025" y="1643063"/>
            <a:ext cx="4157663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CaixaDeTexto 5"/>
          <p:cNvSpPr txBox="1">
            <a:spLocks noChangeArrowheads="1"/>
          </p:cNvSpPr>
          <p:nvPr/>
        </p:nvSpPr>
        <p:spPr bwMode="auto">
          <a:xfrm>
            <a:off x="250825" y="5500688"/>
            <a:ext cx="864235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pt-BR" altLang="pt-BR" sz="2400" b="1">
                <a:solidFill>
                  <a:schemeClr val="tx2"/>
                </a:solidFill>
              </a:rPr>
              <a:t> Queratinização ocorre somente em </a:t>
            </a:r>
            <a:r>
              <a:rPr lang="pt-BR" altLang="pt-BR" sz="2400" b="1"/>
              <a:t>epitélio</a:t>
            </a:r>
            <a:r>
              <a:rPr lang="pt-BR" altLang="pt-BR" sz="2400" b="1">
                <a:solidFill>
                  <a:srgbClr val="A50021"/>
                </a:solidFill>
              </a:rPr>
              <a:t> estratificado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pt-BR" altLang="pt-BR" sz="2400" b="1">
                <a:solidFill>
                  <a:srgbClr val="A50021"/>
                </a:solidFill>
              </a:rPr>
              <a:t> Ex: </a:t>
            </a:r>
            <a:r>
              <a:rPr lang="pt-BR" altLang="pt-BR" sz="2400" b="1"/>
              <a:t>Pele</a:t>
            </a:r>
            <a:endParaRPr lang="en-US" altLang="pt-BR" sz="2400" b="1"/>
          </a:p>
        </p:txBody>
      </p:sp>
      <p:cxnSp>
        <p:nvCxnSpPr>
          <p:cNvPr id="43014" name="Conector reto 9"/>
          <p:cNvCxnSpPr>
            <a:cxnSpLocks noChangeShapeType="1"/>
          </p:cNvCxnSpPr>
          <p:nvPr/>
        </p:nvCxnSpPr>
        <p:spPr bwMode="auto">
          <a:xfrm>
            <a:off x="214313" y="1071563"/>
            <a:ext cx="8715375" cy="1587"/>
          </a:xfrm>
          <a:prstGeom prst="line">
            <a:avLst/>
          </a:prstGeom>
          <a:noFill/>
          <a:ln w="31750" algn="ctr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984939357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27"/>
          <p:cNvSpPr>
            <a:spLocks noGrp="1" noChangeArrowheads="1"/>
          </p:cNvSpPr>
          <p:nvPr/>
        </p:nvSpPr>
        <p:spPr bwMode="auto">
          <a:xfrm>
            <a:off x="539750" y="1125538"/>
            <a:ext cx="91440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pt-BR" altLang="pt-BR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Tipos básicos de tecidos: 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pt-BR" altLang="pt-BR" sz="3200" b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altLang="pt-BR" sz="32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Conjuntivo</a:t>
            </a:r>
            <a:r>
              <a:rPr lang="pt-BR" altLang="pt-BR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endParaRPr lang="pt-BR" altLang="pt-BR" sz="3200" b="1">
              <a:solidFill>
                <a:schemeClr val="hlin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20000"/>
              </a:spcBef>
            </a:pPr>
            <a:endParaRPr lang="pt-BR" altLang="pt-BR" sz="32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5" name="Picture 1029" descr="conjuntivo_html_m4a55796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2636838"/>
            <a:ext cx="5976937" cy="358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Text Box 1030"/>
          <p:cNvSpPr txBox="1">
            <a:spLocks noChangeArrowheads="1"/>
          </p:cNvSpPr>
          <p:nvPr/>
        </p:nvSpPr>
        <p:spPr bwMode="auto">
          <a:xfrm>
            <a:off x="323850" y="2503488"/>
            <a:ext cx="2900363" cy="301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2400" b="1"/>
              <a:t>Constituído por grande quantidade de material extracelular</a:t>
            </a:r>
          </a:p>
          <a:p>
            <a:pPr eaLnBrk="1" hangingPunct="1"/>
            <a:endParaRPr lang="pt-BR" altLang="pt-BR" sz="2400" b="1"/>
          </a:p>
          <a:p>
            <a:pPr eaLnBrk="1" hangingPunct="1"/>
            <a:r>
              <a:rPr lang="pt-BR" altLang="pt-BR" sz="2400" b="1"/>
              <a:t>Função : Apoio e proteção</a:t>
            </a:r>
          </a:p>
        </p:txBody>
      </p:sp>
    </p:spTree>
    <p:extLst>
      <p:ext uri="{BB962C8B-B14F-4D97-AF65-F5344CB8AC3E}">
        <p14:creationId xmlns:p14="http://schemas.microsoft.com/office/powerpoint/2010/main" val="2572233076"/>
      </p:ext>
    </p:extLst>
  </p:cSld>
  <p:clrMapOvr>
    <a:masterClrMapping/>
  </p:clrMapOvr>
  <p:transition spd="slow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 bwMode="auto">
          <a:xfrm>
            <a:off x="914400" y="285750"/>
            <a:ext cx="8229600" cy="7254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pt-BR" sz="2800" b="1" kern="0" dirty="0">
                <a:solidFill>
                  <a:srgbClr val="CC0066"/>
                </a:solidFill>
                <a:latin typeface="+mj-lt"/>
                <a:ea typeface="+mj-ea"/>
                <a:cs typeface="+mj-cs"/>
              </a:rPr>
              <a:t>Tecido epitelial de revestimento de transição</a:t>
            </a:r>
          </a:p>
        </p:txBody>
      </p:sp>
      <p:cxnSp>
        <p:nvCxnSpPr>
          <p:cNvPr id="44035" name="Conector reto 9"/>
          <p:cNvCxnSpPr>
            <a:cxnSpLocks noChangeShapeType="1"/>
          </p:cNvCxnSpPr>
          <p:nvPr/>
        </p:nvCxnSpPr>
        <p:spPr bwMode="auto">
          <a:xfrm>
            <a:off x="571500" y="857250"/>
            <a:ext cx="8143875" cy="1588"/>
          </a:xfrm>
          <a:prstGeom prst="line">
            <a:avLst/>
          </a:prstGeom>
          <a:noFill/>
          <a:ln w="31750" algn="ctr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4036" name="Picture 4" descr="Esquema e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0188"/>
            <a:ext cx="4500563" cy="3143250"/>
          </a:xfrm>
          <a:prstGeom prst="rect">
            <a:avLst/>
          </a:prstGeom>
          <a:noFill/>
          <a:ln w="19050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7" name="Picture 7" descr="HE e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500188"/>
            <a:ext cx="4357687" cy="3071812"/>
          </a:xfrm>
          <a:prstGeom prst="rect">
            <a:avLst/>
          </a:prstGeom>
          <a:noFill/>
          <a:ln w="19050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038" name="CaixaDeTexto 5"/>
          <p:cNvSpPr txBox="1">
            <a:spLocks noChangeArrowheads="1"/>
          </p:cNvSpPr>
          <p:nvPr/>
        </p:nvSpPr>
        <p:spPr bwMode="auto">
          <a:xfrm>
            <a:off x="500063" y="4714875"/>
            <a:ext cx="8248650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altLang="pt-BR" sz="2000" b="1">
                <a:solidFill>
                  <a:schemeClr val="tx2"/>
                </a:solidFill>
              </a:rPr>
              <a:t> Epitélio estratificado                                                 </a:t>
            </a:r>
          </a:p>
          <a:p>
            <a:pPr algn="just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altLang="pt-BR" sz="2000" b="1">
                <a:solidFill>
                  <a:schemeClr val="tx2"/>
                </a:solidFill>
              </a:rPr>
              <a:t> Células </a:t>
            </a:r>
            <a:r>
              <a:rPr lang="pt-BR" altLang="pt-BR" sz="2000" b="1">
                <a:solidFill>
                  <a:srgbClr val="CC0000"/>
                </a:solidFill>
              </a:rPr>
              <a:t>SUPERFICIAIS</a:t>
            </a:r>
            <a:r>
              <a:rPr lang="pt-BR" altLang="pt-BR" sz="2000" b="1">
                <a:solidFill>
                  <a:schemeClr val="tx2"/>
                </a:solidFill>
              </a:rPr>
              <a:t> grandes, globosas, com contornos arredondados e núcleos redondos                 </a:t>
            </a:r>
            <a:endParaRPr lang="en-US" altLang="pt-BR" sz="2000" b="1"/>
          </a:p>
        </p:txBody>
      </p:sp>
    </p:spTree>
    <p:extLst>
      <p:ext uri="{BB962C8B-B14F-4D97-AF65-F5344CB8AC3E}">
        <p14:creationId xmlns:p14="http://schemas.microsoft.com/office/powerpoint/2010/main" val="2052473304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6" descr="HE e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785938"/>
            <a:ext cx="4429125" cy="3829050"/>
          </a:xfrm>
          <a:prstGeom prst="rect">
            <a:avLst/>
          </a:prstGeom>
          <a:noFill/>
          <a:ln w="9525">
            <a:solidFill>
              <a:srgbClr val="CC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59" name="Picture 19" descr="HE pele espess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1785938"/>
            <a:ext cx="4214813" cy="3829050"/>
          </a:xfrm>
          <a:prstGeom prst="rect">
            <a:avLst/>
          </a:prstGeom>
          <a:noFill/>
          <a:ln w="9525">
            <a:solidFill>
              <a:srgbClr val="CC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2500313" y="214313"/>
            <a:ext cx="4357687" cy="72548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pt-BR" sz="2800" b="1" kern="0" dirty="0">
                <a:solidFill>
                  <a:srgbClr val="CC0066"/>
                </a:solidFill>
                <a:latin typeface="+mj-lt"/>
                <a:ea typeface="+mj-ea"/>
                <a:cs typeface="+mj-cs"/>
              </a:rPr>
              <a:t>Epitélio de revestimento</a:t>
            </a:r>
          </a:p>
        </p:txBody>
      </p:sp>
      <p:cxnSp>
        <p:nvCxnSpPr>
          <p:cNvPr id="45061" name="Conector reto 3"/>
          <p:cNvCxnSpPr>
            <a:cxnSpLocks noChangeShapeType="1"/>
          </p:cNvCxnSpPr>
          <p:nvPr/>
        </p:nvCxnSpPr>
        <p:spPr bwMode="auto">
          <a:xfrm>
            <a:off x="1571625" y="857250"/>
            <a:ext cx="5500688" cy="1588"/>
          </a:xfrm>
          <a:prstGeom prst="line">
            <a:avLst/>
          </a:prstGeom>
          <a:noFill/>
          <a:ln w="31750" algn="ctr">
            <a:solidFill>
              <a:srgbClr val="CC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8726" name="Text Box 6"/>
          <p:cNvSpPr txBox="1">
            <a:spLocks noChangeArrowheads="1"/>
          </p:cNvSpPr>
          <p:nvPr/>
        </p:nvSpPr>
        <p:spPr bwMode="auto">
          <a:xfrm>
            <a:off x="179388" y="5832475"/>
            <a:ext cx="89677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2000" b="1">
                <a:solidFill>
                  <a:srgbClr val="D60093"/>
                </a:solidFill>
              </a:rPr>
              <a:t>Tecido epitelial de revestimento estratificado pavimentoso queratinizado</a:t>
            </a:r>
          </a:p>
        </p:txBody>
      </p:sp>
    </p:spTree>
    <p:extLst>
      <p:ext uri="{BB962C8B-B14F-4D97-AF65-F5344CB8AC3E}">
        <p14:creationId xmlns:p14="http://schemas.microsoft.com/office/powerpoint/2010/main" val="40119237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8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72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2571750" y="214313"/>
            <a:ext cx="4357688" cy="72548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pt-BR" sz="2800" b="1" kern="0" dirty="0">
                <a:solidFill>
                  <a:srgbClr val="CC0066"/>
                </a:solidFill>
                <a:latin typeface="+mj-lt"/>
                <a:ea typeface="+mj-ea"/>
                <a:cs typeface="+mj-cs"/>
              </a:rPr>
              <a:t>Epitélio de revestimento</a:t>
            </a:r>
          </a:p>
        </p:txBody>
      </p:sp>
      <p:cxnSp>
        <p:nvCxnSpPr>
          <p:cNvPr id="46083" name="Conector reto 3"/>
          <p:cNvCxnSpPr>
            <a:cxnSpLocks noChangeShapeType="1"/>
          </p:cNvCxnSpPr>
          <p:nvPr/>
        </p:nvCxnSpPr>
        <p:spPr bwMode="auto">
          <a:xfrm>
            <a:off x="1643063" y="785813"/>
            <a:ext cx="5500687" cy="1587"/>
          </a:xfrm>
          <a:prstGeom prst="line">
            <a:avLst/>
          </a:prstGeom>
          <a:noFill/>
          <a:ln w="28575" algn="ctr">
            <a:solidFill>
              <a:srgbClr val="CC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6084" name="Picture 5" descr="HE endoteli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3" y="1428750"/>
            <a:ext cx="7143750" cy="4572000"/>
          </a:xfrm>
          <a:prstGeom prst="rect">
            <a:avLst/>
          </a:prstGeom>
          <a:noFill/>
          <a:ln w="9525">
            <a:solidFill>
              <a:srgbClr val="CC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9749" name="Text Box 5"/>
          <p:cNvSpPr txBox="1">
            <a:spLocks noChangeArrowheads="1"/>
          </p:cNvSpPr>
          <p:nvPr/>
        </p:nvSpPr>
        <p:spPr bwMode="auto">
          <a:xfrm>
            <a:off x="539750" y="6002338"/>
            <a:ext cx="1060291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2400" b="1">
                <a:solidFill>
                  <a:srgbClr val="CC0066"/>
                </a:solidFill>
              </a:rPr>
              <a:t>Tecido epitelial de revestimento simples pavimentoso</a:t>
            </a:r>
          </a:p>
          <a:p>
            <a:pPr eaLnBrk="1" hangingPunct="1"/>
            <a:endParaRPr lang="pt-BR" altLang="pt-BR" sz="2400" b="1"/>
          </a:p>
        </p:txBody>
      </p:sp>
    </p:spTree>
    <p:extLst>
      <p:ext uri="{BB962C8B-B14F-4D97-AF65-F5344CB8AC3E}">
        <p14:creationId xmlns:p14="http://schemas.microsoft.com/office/powerpoint/2010/main" val="39386927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9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74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2500313" y="285750"/>
            <a:ext cx="4429125" cy="72548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pt-BR" sz="2800" b="1" kern="0" dirty="0">
                <a:solidFill>
                  <a:srgbClr val="CC0066"/>
                </a:solidFill>
                <a:latin typeface="+mj-lt"/>
                <a:ea typeface="+mj-ea"/>
                <a:cs typeface="+mj-cs"/>
              </a:rPr>
              <a:t>Epitélio de revestimento</a:t>
            </a:r>
          </a:p>
        </p:txBody>
      </p:sp>
      <p:cxnSp>
        <p:nvCxnSpPr>
          <p:cNvPr id="47107" name="Conector reto 3"/>
          <p:cNvCxnSpPr>
            <a:cxnSpLocks noChangeShapeType="1"/>
          </p:cNvCxnSpPr>
          <p:nvPr/>
        </p:nvCxnSpPr>
        <p:spPr bwMode="auto">
          <a:xfrm>
            <a:off x="1714500" y="857250"/>
            <a:ext cx="5500688" cy="1588"/>
          </a:xfrm>
          <a:prstGeom prst="line">
            <a:avLst/>
          </a:prstGeom>
          <a:noFill/>
          <a:ln w="31750" algn="ctr">
            <a:solidFill>
              <a:srgbClr val="BE384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7108" name="Picture 3" descr="HE epitelio pseudoestr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1052513"/>
            <a:ext cx="7429500" cy="4857750"/>
          </a:xfrm>
          <a:prstGeom prst="rect">
            <a:avLst/>
          </a:prstGeom>
          <a:noFill/>
          <a:ln w="15875">
            <a:solidFill>
              <a:srgbClr val="BE384E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0773" name="Text Box 5"/>
          <p:cNvSpPr txBox="1">
            <a:spLocks noChangeArrowheads="1"/>
          </p:cNvSpPr>
          <p:nvPr/>
        </p:nvSpPr>
        <p:spPr bwMode="auto">
          <a:xfrm>
            <a:off x="179388" y="6092825"/>
            <a:ext cx="89344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2400" b="1">
                <a:solidFill>
                  <a:srgbClr val="CC0066"/>
                </a:solidFill>
              </a:rPr>
              <a:t>Tecido epitelial de revestimento pseudo-estratificado ciliado</a:t>
            </a:r>
          </a:p>
        </p:txBody>
      </p:sp>
    </p:spTree>
    <p:extLst>
      <p:ext uri="{BB962C8B-B14F-4D97-AF65-F5344CB8AC3E}">
        <p14:creationId xmlns:p14="http://schemas.microsoft.com/office/powerpoint/2010/main" val="5407576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0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77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2357438" y="214313"/>
            <a:ext cx="4500562" cy="72548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pt-BR" sz="2800" b="1" kern="0" dirty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Epitélio de revestimento</a:t>
            </a:r>
          </a:p>
        </p:txBody>
      </p:sp>
      <p:pic>
        <p:nvPicPr>
          <p:cNvPr id="48131" name="Picture 3" descr="HE e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2000250"/>
            <a:ext cx="4000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4" descr="Azan e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1285875"/>
            <a:ext cx="3857625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8133" name="Conector reto 3"/>
          <p:cNvCxnSpPr>
            <a:cxnSpLocks noChangeShapeType="1"/>
          </p:cNvCxnSpPr>
          <p:nvPr/>
        </p:nvCxnSpPr>
        <p:spPr bwMode="auto">
          <a:xfrm>
            <a:off x="1643063" y="785813"/>
            <a:ext cx="5500687" cy="1587"/>
          </a:xfrm>
          <a:prstGeom prst="line">
            <a:avLst/>
          </a:prstGeom>
          <a:noFill/>
          <a:ln w="28575" algn="ctr">
            <a:solidFill>
              <a:srgbClr val="CC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1798" name="Text Box 6"/>
          <p:cNvSpPr txBox="1">
            <a:spLocks noChangeArrowheads="1"/>
          </p:cNvSpPr>
          <p:nvPr/>
        </p:nvSpPr>
        <p:spPr bwMode="auto">
          <a:xfrm>
            <a:off x="950913" y="6183313"/>
            <a:ext cx="70897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2400" b="1">
                <a:solidFill>
                  <a:srgbClr val="CC0066"/>
                </a:solidFill>
              </a:rPr>
              <a:t>Tecido epitelial de revestimento simples cúbico</a:t>
            </a:r>
          </a:p>
        </p:txBody>
      </p:sp>
    </p:spTree>
    <p:extLst>
      <p:ext uri="{BB962C8B-B14F-4D97-AF65-F5344CB8AC3E}">
        <p14:creationId xmlns:p14="http://schemas.microsoft.com/office/powerpoint/2010/main" val="36490364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1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79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2214563" y="142875"/>
            <a:ext cx="8229600" cy="72548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pt-BR" sz="2800" b="1" kern="0" dirty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Epitélio de revestimento</a:t>
            </a:r>
          </a:p>
        </p:txBody>
      </p:sp>
      <p:pic>
        <p:nvPicPr>
          <p:cNvPr id="49155" name="Picture 1028" descr="HE e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1214438"/>
            <a:ext cx="7215188" cy="4786312"/>
          </a:xfrm>
          <a:prstGeom prst="rect">
            <a:avLst/>
          </a:prstGeom>
          <a:noFill/>
          <a:ln w="28575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9156" name="Conector reto 3"/>
          <p:cNvCxnSpPr>
            <a:cxnSpLocks noChangeShapeType="1"/>
          </p:cNvCxnSpPr>
          <p:nvPr/>
        </p:nvCxnSpPr>
        <p:spPr bwMode="auto">
          <a:xfrm>
            <a:off x="1285875" y="785813"/>
            <a:ext cx="6143625" cy="1587"/>
          </a:xfrm>
          <a:prstGeom prst="line">
            <a:avLst/>
          </a:prstGeom>
          <a:noFill/>
          <a:ln w="28575" algn="ctr">
            <a:solidFill>
              <a:srgbClr val="CC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2821" name="Text Box 5"/>
          <p:cNvSpPr txBox="1">
            <a:spLocks noChangeArrowheads="1"/>
          </p:cNvSpPr>
          <p:nvPr/>
        </p:nvSpPr>
        <p:spPr bwMode="auto">
          <a:xfrm>
            <a:off x="107950" y="6111875"/>
            <a:ext cx="89344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2400" b="1">
                <a:solidFill>
                  <a:srgbClr val="CC0066"/>
                </a:solidFill>
              </a:rPr>
              <a:t>Tecido epitelial de revestimento pseudo-estratificado ciliado</a:t>
            </a:r>
          </a:p>
        </p:txBody>
      </p:sp>
    </p:spTree>
    <p:extLst>
      <p:ext uri="{BB962C8B-B14F-4D97-AF65-F5344CB8AC3E}">
        <p14:creationId xmlns:p14="http://schemas.microsoft.com/office/powerpoint/2010/main" val="25382302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2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82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3"/>
          <p:cNvSpPr txBox="1">
            <a:spLocks noChangeArrowheads="1"/>
          </p:cNvSpPr>
          <p:nvPr/>
        </p:nvSpPr>
        <p:spPr bwMode="auto">
          <a:xfrm>
            <a:off x="1835150" y="2428875"/>
            <a:ext cx="5400675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4400" b="1" i="1" dirty="0">
                <a:solidFill>
                  <a:srgbClr val="CC0000"/>
                </a:solidFill>
              </a:rPr>
              <a:t>TECIDO EPITELIAL GLANDULAR</a:t>
            </a:r>
          </a:p>
        </p:txBody>
      </p:sp>
    </p:spTree>
    <p:extLst>
      <p:ext uri="{BB962C8B-B14F-4D97-AF65-F5344CB8AC3E}">
        <p14:creationId xmlns:p14="http://schemas.microsoft.com/office/powerpoint/2010/main" val="3572790944"/>
      </p:ext>
    </p:extLst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72" y="836712"/>
            <a:ext cx="7847856" cy="5886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6279709"/>
      </p:ext>
    </p:extLst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2238"/>
            <a:ext cx="7543800" cy="1122362"/>
          </a:xfrm>
        </p:spPr>
        <p:txBody>
          <a:bodyPr/>
          <a:lstStyle/>
          <a:p>
            <a:pPr eaLnBrk="1" hangingPunct="1"/>
            <a:r>
              <a:rPr lang="pt-BR" altLang="pt-BR" b="1" i="1" dirty="0">
                <a:solidFill>
                  <a:srgbClr val="CC0000"/>
                </a:solidFill>
              </a:rPr>
              <a:t>Tecido epitelial glandular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484313"/>
            <a:ext cx="8424862" cy="5068887"/>
          </a:xfrm>
        </p:spPr>
        <p:txBody>
          <a:bodyPr/>
          <a:lstStyle/>
          <a:p>
            <a:pPr algn="just" eaLnBrk="1" hangingPunct="1"/>
            <a:r>
              <a:rPr lang="pt-BR" altLang="pt-BR" sz="2800" dirty="0"/>
              <a:t>É formado por um conjunto de células especializadas cuja função é a produção e liberação de </a:t>
            </a:r>
            <a:r>
              <a:rPr lang="pt-BR" altLang="pt-BR" sz="2800" b="1" dirty="0">
                <a:solidFill>
                  <a:srgbClr val="CC0000"/>
                </a:solidFill>
              </a:rPr>
              <a:t>SECREÇÃO</a:t>
            </a:r>
            <a:r>
              <a:rPr lang="pt-BR" altLang="pt-BR" sz="2800" b="1" dirty="0"/>
              <a:t>.</a:t>
            </a:r>
          </a:p>
          <a:p>
            <a:pPr algn="just" eaLnBrk="1" hangingPunct="1">
              <a:buFont typeface="Wingdings" panose="05000000000000000000" pitchFamily="2" charset="2"/>
              <a:buNone/>
            </a:pPr>
            <a:endParaRPr lang="pt-BR" altLang="pt-BR" sz="2000" b="1" dirty="0"/>
          </a:p>
          <a:p>
            <a:pPr algn="just" eaLnBrk="1" hangingPunct="1"/>
            <a:r>
              <a:rPr lang="pt-BR" altLang="pt-BR" sz="2800" dirty="0"/>
              <a:t>As células secretoras de uma glândula são conhecidas como </a:t>
            </a:r>
            <a:r>
              <a:rPr lang="pt-BR" altLang="pt-BR" sz="2800" b="1" u="sng" dirty="0">
                <a:solidFill>
                  <a:srgbClr val="CC0000"/>
                </a:solidFill>
              </a:rPr>
              <a:t>parênquima</a:t>
            </a:r>
            <a:r>
              <a:rPr lang="pt-BR" altLang="pt-BR" sz="2800" dirty="0"/>
              <a:t>, enquanto que o tecido conjuntivo no interior da glândula e que sustenta as células secretoras, é denominado de </a:t>
            </a:r>
            <a:r>
              <a:rPr lang="pt-BR" altLang="pt-BR" sz="2800" b="1" u="sng" dirty="0">
                <a:solidFill>
                  <a:srgbClr val="CC0000"/>
                </a:solidFill>
              </a:rPr>
              <a:t>estroma</a:t>
            </a:r>
            <a:r>
              <a:rPr lang="pt-BR" altLang="pt-BR" sz="2800" b="1" dirty="0">
                <a:solidFill>
                  <a:srgbClr val="CC0000"/>
                </a:solidFill>
              </a:rPr>
              <a:t>.</a:t>
            </a:r>
            <a:r>
              <a:rPr lang="pt-BR" altLang="pt-BR" sz="2800" dirty="0"/>
              <a:t> O estroma sustenta também vasos sangüíneos, vasos linfáticos e nervos. </a:t>
            </a:r>
          </a:p>
        </p:txBody>
      </p:sp>
    </p:spTree>
    <p:extLst>
      <p:ext uri="{BB962C8B-B14F-4D97-AF65-F5344CB8AC3E}">
        <p14:creationId xmlns:p14="http://schemas.microsoft.com/office/powerpoint/2010/main" val="170579497"/>
      </p:ext>
    </p:extLst>
  </p:cSld>
  <p:clrMapOvr>
    <a:masterClrMapping/>
  </p:clrMapOvr>
  <p:transition>
    <p:random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9906000" cy="1143000"/>
          </a:xfrm>
        </p:spPr>
        <p:txBody>
          <a:bodyPr/>
          <a:lstStyle/>
          <a:p>
            <a:pPr eaLnBrk="1" hangingPunct="1"/>
            <a:r>
              <a:rPr lang="pt-BR" altLang="pt-BR" sz="3500" b="1" dirty="0">
                <a:solidFill>
                  <a:srgbClr val="CC0000"/>
                </a:solidFill>
              </a:rPr>
              <a:t>Tipos glandulares (Classificação)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484313"/>
            <a:ext cx="8569325" cy="4411662"/>
          </a:xfrm>
        </p:spPr>
        <p:txBody>
          <a:bodyPr/>
          <a:lstStyle/>
          <a:p>
            <a:pPr algn="just" eaLnBrk="1" hangingPunct="1">
              <a:buFont typeface="Wingdings" panose="05000000000000000000" pitchFamily="2" charset="2"/>
              <a:buNone/>
            </a:pPr>
            <a:r>
              <a:rPr lang="pt-BR" altLang="pt-BR" dirty="0"/>
              <a:t>Quanto ao </a:t>
            </a:r>
            <a:r>
              <a:rPr lang="pt-BR" altLang="pt-BR" b="1" u="sng" dirty="0">
                <a:solidFill>
                  <a:srgbClr val="CC0000"/>
                </a:solidFill>
              </a:rPr>
              <a:t>número de células</a:t>
            </a:r>
            <a:r>
              <a:rPr lang="pt-BR" altLang="pt-BR" dirty="0"/>
              <a:t>, as glândulas podem ser classificadas como:</a:t>
            </a:r>
          </a:p>
          <a:p>
            <a:pPr algn="just" eaLnBrk="1" hangingPunct="1"/>
            <a:endParaRPr lang="pt-BR" altLang="pt-BR" b="1" dirty="0"/>
          </a:p>
          <a:p>
            <a:pPr algn="just" eaLnBrk="1" hangingPunct="1"/>
            <a:endParaRPr lang="pt-BR" altLang="pt-BR" b="1" dirty="0"/>
          </a:p>
          <a:p>
            <a:pPr algn="just" eaLnBrk="1" hangingPunct="1"/>
            <a:r>
              <a:rPr lang="pt-BR" altLang="pt-BR" b="1" dirty="0"/>
              <a:t>Unicelular</a:t>
            </a:r>
            <a:r>
              <a:rPr lang="pt-BR" altLang="pt-BR" dirty="0"/>
              <a:t>: a secreção é elaborada apenas por células especializadas ocasionais.</a:t>
            </a:r>
          </a:p>
          <a:p>
            <a:pPr algn="just" eaLnBrk="1" hangingPunct="1">
              <a:buFont typeface="Wingdings" panose="05000000000000000000" pitchFamily="2" charset="2"/>
              <a:buNone/>
            </a:pPr>
            <a:r>
              <a:rPr lang="pt-BR" altLang="pt-BR" dirty="0"/>
              <a:t>	(Ex: células caliciformes muco-secretoras)</a:t>
            </a:r>
          </a:p>
          <a:p>
            <a:pPr algn="just" eaLnBrk="1" hangingPunct="1"/>
            <a:r>
              <a:rPr lang="pt-BR" altLang="pt-BR" b="1" dirty="0"/>
              <a:t>Multicelular</a:t>
            </a:r>
            <a:r>
              <a:rPr lang="pt-BR" altLang="pt-BR" dirty="0"/>
              <a:t>: a secreção é realizada por um conjunto de células.</a:t>
            </a:r>
          </a:p>
          <a:p>
            <a:pPr algn="just" eaLnBrk="1" hangingPunct="1"/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2950970349"/>
      </p:ext>
    </p:extLst>
  </p:cSld>
  <p:clrMapOvr>
    <a:masterClrMapping/>
  </p:clrMapOvr>
  <p:transition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971550" y="981075"/>
            <a:ext cx="6781800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pt-BR" altLang="pt-BR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Tipos básicos de tecidos: 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pt-BR" altLang="pt-BR" sz="32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Muscular</a:t>
            </a:r>
            <a:r>
              <a:rPr lang="pt-BR" altLang="pt-BR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endParaRPr lang="pt-BR" altLang="pt-BR" sz="32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endParaRPr lang="pt-BR" altLang="pt-BR" sz="2400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  <p:pic>
        <p:nvPicPr>
          <p:cNvPr id="9219" name="Picture 4" descr="muscular_html_m18be15c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2349500"/>
            <a:ext cx="5545138" cy="341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 Box 5"/>
          <p:cNvSpPr txBox="1">
            <a:spLocks noChangeArrowheads="1"/>
          </p:cNvSpPr>
          <p:nvPr/>
        </p:nvSpPr>
        <p:spPr bwMode="auto">
          <a:xfrm>
            <a:off x="466725" y="2708275"/>
            <a:ext cx="2305050" cy="2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2800" b="1"/>
              <a:t>Células alongadas e contráteis</a:t>
            </a:r>
          </a:p>
          <a:p>
            <a:pPr algn="ctr" eaLnBrk="1" hangingPunct="1"/>
            <a:endParaRPr lang="pt-BR" altLang="pt-BR" sz="2800" b="1"/>
          </a:p>
          <a:p>
            <a:pPr algn="ctr" eaLnBrk="1" hangingPunct="1"/>
            <a:r>
              <a:rPr lang="pt-BR" altLang="pt-BR" sz="2800" b="1"/>
              <a:t>Função: Movimento</a:t>
            </a:r>
          </a:p>
        </p:txBody>
      </p:sp>
    </p:spTree>
    <p:extLst>
      <p:ext uri="{BB962C8B-B14F-4D97-AF65-F5344CB8AC3E}">
        <p14:creationId xmlns:p14="http://schemas.microsoft.com/office/powerpoint/2010/main" val="4134340579"/>
      </p:ext>
    </p:extLst>
  </p:cSld>
  <p:clrMapOvr>
    <a:masterClrMapping/>
  </p:clrMapOvr>
  <p:transition spd="slow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9906000" cy="1143000"/>
          </a:xfrm>
        </p:spPr>
        <p:txBody>
          <a:bodyPr/>
          <a:lstStyle/>
          <a:p>
            <a:pPr eaLnBrk="1" hangingPunct="1"/>
            <a:r>
              <a:rPr lang="pt-BR" altLang="pt-BR" sz="3500">
                <a:solidFill>
                  <a:srgbClr val="CC0000"/>
                </a:solidFill>
              </a:rPr>
              <a:t>Tipos glandulares (Classificação)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484313"/>
            <a:ext cx="9753600" cy="4724400"/>
          </a:xfrm>
        </p:spPr>
        <p:txBody>
          <a:bodyPr/>
          <a:lstStyle/>
          <a:p>
            <a:pPr eaLnBrk="1" hangingPunct="1"/>
            <a:r>
              <a:rPr lang="pt-BR" altLang="pt-BR"/>
              <a:t>Celularidade: uni ou pluricelular</a:t>
            </a:r>
          </a:p>
          <a:p>
            <a:pPr eaLnBrk="1" hangingPunct="1"/>
            <a:endParaRPr lang="pt-BR" altLang="pt-BR"/>
          </a:p>
        </p:txBody>
      </p:sp>
      <p:pic>
        <p:nvPicPr>
          <p:cNvPr id="54276" name="Picture 5" descr="mixed_sali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2492375"/>
            <a:ext cx="3954462" cy="341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420938"/>
            <a:ext cx="3887788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8308212"/>
      </p:ext>
    </p:extLst>
  </p:cSld>
  <p:clrMapOvr>
    <a:masterClrMapping/>
  </p:clrMapOvr>
  <p:transition>
    <p:random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9906000" cy="1143000"/>
          </a:xfrm>
        </p:spPr>
        <p:txBody>
          <a:bodyPr/>
          <a:lstStyle/>
          <a:p>
            <a:pPr eaLnBrk="1" hangingPunct="1"/>
            <a:r>
              <a:rPr lang="pt-BR" altLang="pt-BR" sz="3500" b="1" dirty="0">
                <a:solidFill>
                  <a:srgbClr val="CC0000"/>
                </a:solidFill>
              </a:rPr>
              <a:t>Tipos glandulares (Classificação)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412875"/>
            <a:ext cx="8642350" cy="4772025"/>
          </a:xfrm>
        </p:spPr>
        <p:txBody>
          <a:bodyPr/>
          <a:lstStyle/>
          <a:p>
            <a:pPr algn="just" eaLnBrk="1" hangingPunct="1">
              <a:buFont typeface="Wingdings" panose="05000000000000000000" pitchFamily="2" charset="2"/>
              <a:buNone/>
            </a:pPr>
            <a:r>
              <a:rPr lang="pt-BR" altLang="pt-BR" sz="2400" dirty="0"/>
              <a:t>	Quanto ao </a:t>
            </a:r>
            <a:r>
              <a:rPr lang="pt-BR" altLang="pt-BR" sz="2400" b="1" u="sng" dirty="0">
                <a:solidFill>
                  <a:srgbClr val="CC0000"/>
                </a:solidFill>
              </a:rPr>
              <a:t>local onde a secreção é lançada:</a:t>
            </a:r>
          </a:p>
          <a:p>
            <a:pPr algn="just" eaLnBrk="1" hangingPunct="1">
              <a:buFont typeface="Wingdings" panose="05000000000000000000" pitchFamily="2" charset="2"/>
              <a:buNone/>
            </a:pPr>
            <a:endParaRPr lang="pt-BR" altLang="pt-BR" sz="1600" dirty="0"/>
          </a:p>
          <a:p>
            <a:pPr algn="just" eaLnBrk="1" hangingPunct="1"/>
            <a:endParaRPr lang="pt-BR" altLang="pt-BR" sz="2400" b="1" dirty="0">
              <a:solidFill>
                <a:srgbClr val="CC0000"/>
              </a:solidFill>
            </a:endParaRPr>
          </a:p>
          <a:p>
            <a:pPr algn="just" eaLnBrk="1" hangingPunct="1"/>
            <a:r>
              <a:rPr lang="pt-BR" altLang="pt-BR" sz="2400" b="1" dirty="0">
                <a:solidFill>
                  <a:srgbClr val="CC0000"/>
                </a:solidFill>
              </a:rPr>
              <a:t>Endócrinas</a:t>
            </a:r>
            <a:r>
              <a:rPr lang="pt-BR" altLang="pt-BR" sz="2400" dirty="0">
                <a:solidFill>
                  <a:srgbClr val="CC0000"/>
                </a:solidFill>
              </a:rPr>
              <a:t>:</a:t>
            </a:r>
            <a:r>
              <a:rPr lang="pt-BR" altLang="pt-BR" sz="2400" dirty="0"/>
              <a:t> as glândulas não possuem ductos e sua secreção ganha a corrente sangüínea, onde será distribuída para todo o corpo. </a:t>
            </a:r>
          </a:p>
          <a:p>
            <a:pPr algn="just" eaLnBrk="1" hangingPunct="1">
              <a:buFont typeface="Wingdings" panose="05000000000000000000" pitchFamily="2" charset="2"/>
              <a:buNone/>
            </a:pPr>
            <a:r>
              <a:rPr lang="pt-BR" altLang="pt-BR" sz="2400" dirty="0"/>
              <a:t>	A secreção endócrina (hormônios), atua sobre tecidos distantes do local de sua produção.</a:t>
            </a:r>
          </a:p>
          <a:p>
            <a:pPr algn="just" eaLnBrk="1" hangingPunct="1">
              <a:buFont typeface="Wingdings" panose="05000000000000000000" pitchFamily="2" charset="2"/>
              <a:buNone/>
            </a:pPr>
            <a:endParaRPr lang="pt-BR" altLang="pt-BR" sz="1800" dirty="0"/>
          </a:p>
          <a:p>
            <a:pPr algn="just" eaLnBrk="1" hangingPunct="1"/>
            <a:r>
              <a:rPr lang="pt-BR" altLang="pt-BR" sz="2400" b="1" dirty="0">
                <a:solidFill>
                  <a:srgbClr val="CC0000"/>
                </a:solidFill>
              </a:rPr>
              <a:t>Exócrinas</a:t>
            </a:r>
            <a:r>
              <a:rPr lang="pt-BR" altLang="pt-BR" sz="2400" dirty="0">
                <a:solidFill>
                  <a:srgbClr val="CC0000"/>
                </a:solidFill>
              </a:rPr>
              <a:t>:</a:t>
            </a:r>
            <a:r>
              <a:rPr lang="pt-BR" altLang="pt-BR" sz="2400" dirty="0"/>
              <a:t> as glândulas possuem ducto excretor que transporta a secreção produzida para o meio externo, seja a superfície do corpo ou para o interior (lúmen) de um órgão cavitário.</a:t>
            </a:r>
          </a:p>
        </p:txBody>
      </p:sp>
    </p:spTree>
    <p:extLst>
      <p:ext uri="{BB962C8B-B14F-4D97-AF65-F5344CB8AC3E}">
        <p14:creationId xmlns:p14="http://schemas.microsoft.com/office/powerpoint/2010/main" val="1033991708"/>
      </p:ext>
    </p:extLst>
  </p:cSld>
  <p:clrMapOvr>
    <a:masterClrMapping/>
  </p:clrMapOvr>
  <p:transition>
    <p:random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962150"/>
            <a:ext cx="8064500" cy="416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CaixaDeTexto 6"/>
          <p:cNvSpPr txBox="1">
            <a:spLocks noChangeArrowheads="1"/>
          </p:cNvSpPr>
          <p:nvPr/>
        </p:nvSpPr>
        <p:spPr bwMode="auto">
          <a:xfrm>
            <a:off x="428625" y="1428750"/>
            <a:ext cx="2851150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2400" b="1">
                <a:solidFill>
                  <a:srgbClr val="B30D4C"/>
                </a:solidFill>
                <a:cs typeface="Arial" panose="020B0604020202020204" pitchFamily="34" charset="0"/>
              </a:rPr>
              <a:t>Glândula exócrina</a:t>
            </a:r>
          </a:p>
        </p:txBody>
      </p:sp>
      <p:sp>
        <p:nvSpPr>
          <p:cNvPr id="56324" name="CaixaDeTexto 7"/>
          <p:cNvSpPr txBox="1">
            <a:spLocks noChangeArrowheads="1"/>
          </p:cNvSpPr>
          <p:nvPr/>
        </p:nvSpPr>
        <p:spPr bwMode="auto">
          <a:xfrm>
            <a:off x="5786438" y="1500188"/>
            <a:ext cx="3087687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2400" b="1">
                <a:solidFill>
                  <a:srgbClr val="00B0F0"/>
                </a:solidFill>
                <a:cs typeface="Arial" panose="020B0604020202020204" pitchFamily="34" charset="0"/>
              </a:rPr>
              <a:t>Glândula Endócrina</a:t>
            </a:r>
          </a:p>
        </p:txBody>
      </p:sp>
    </p:spTree>
    <p:extLst>
      <p:ext uri="{BB962C8B-B14F-4D97-AF65-F5344CB8AC3E}">
        <p14:creationId xmlns:p14="http://schemas.microsoft.com/office/powerpoint/2010/main" val="4029904959"/>
      </p:ext>
    </p:extLst>
  </p:cSld>
  <p:clrMapOvr>
    <a:masterClrMapping/>
  </p:clrMapOvr>
  <p:transition spd="slow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CaixaDeTexto 3"/>
          <p:cNvSpPr txBox="1">
            <a:spLocks noChangeArrowheads="1"/>
          </p:cNvSpPr>
          <p:nvPr/>
        </p:nvSpPr>
        <p:spPr bwMode="auto">
          <a:xfrm>
            <a:off x="2323610" y="65406"/>
            <a:ext cx="458567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b="1" dirty="0">
                <a:solidFill>
                  <a:srgbClr val="C00000"/>
                </a:solidFill>
                <a:latin typeface="Constantia" panose="02030602050306030303" pitchFamily="18" charset="0"/>
                <a:cs typeface="Arial" panose="020B0604020202020204" pitchFamily="34" charset="0"/>
              </a:rPr>
              <a:t>Glândulas exócrinas</a:t>
            </a:r>
          </a:p>
        </p:txBody>
      </p:sp>
      <p:sp>
        <p:nvSpPr>
          <p:cNvPr id="59395" name="CaixaDeTexto 4"/>
          <p:cNvSpPr txBox="1">
            <a:spLocks noChangeArrowheads="1"/>
          </p:cNvSpPr>
          <p:nvPr/>
        </p:nvSpPr>
        <p:spPr bwMode="auto">
          <a:xfrm>
            <a:off x="642938" y="714375"/>
            <a:ext cx="26876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2400" b="1" dirty="0">
                <a:solidFill>
                  <a:srgbClr val="C00000"/>
                </a:solidFill>
                <a:cs typeface="Arial" panose="020B0604020202020204" pitchFamily="34" charset="0"/>
              </a:rPr>
              <a:t>Porção</a:t>
            </a:r>
            <a:r>
              <a:rPr lang="pt-BR" altLang="pt-BR" sz="20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pt-BR" altLang="pt-BR" sz="2400" b="1" dirty="0">
                <a:solidFill>
                  <a:srgbClr val="C00000"/>
                </a:solidFill>
                <a:cs typeface="Arial" panose="020B0604020202020204" pitchFamily="34" charset="0"/>
              </a:rPr>
              <a:t>secretora</a:t>
            </a:r>
          </a:p>
        </p:txBody>
      </p:sp>
      <p:sp>
        <p:nvSpPr>
          <p:cNvPr id="59396" name="CaixaDeTexto 5"/>
          <p:cNvSpPr txBox="1">
            <a:spLocks noChangeArrowheads="1"/>
          </p:cNvSpPr>
          <p:nvPr/>
        </p:nvSpPr>
        <p:spPr bwMode="auto">
          <a:xfrm>
            <a:off x="6715125" y="714375"/>
            <a:ext cx="1228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2400" b="1" dirty="0">
                <a:solidFill>
                  <a:srgbClr val="C00000"/>
                </a:solidFill>
                <a:cs typeface="Arial" panose="020B0604020202020204" pitchFamily="34" charset="0"/>
              </a:rPr>
              <a:t>Ductos</a:t>
            </a:r>
          </a:p>
        </p:txBody>
      </p:sp>
      <p:pic>
        <p:nvPicPr>
          <p:cNvPr id="59397" name="Picture 6" descr="adenomero gland saliv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2214563"/>
            <a:ext cx="7518400" cy="4049712"/>
          </a:xfrm>
          <a:prstGeom prst="rect">
            <a:avLst/>
          </a:prstGeom>
          <a:noFill/>
          <a:ln w="19050">
            <a:solidFill>
              <a:srgbClr val="B30D4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398" name="CaixaDeTexto 7"/>
          <p:cNvSpPr txBox="1">
            <a:spLocks noChangeArrowheads="1"/>
          </p:cNvSpPr>
          <p:nvPr/>
        </p:nvSpPr>
        <p:spPr bwMode="auto">
          <a:xfrm>
            <a:off x="285750" y="1285875"/>
            <a:ext cx="35004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1800" b="1">
                <a:cs typeface="Arial" panose="020B0604020202020204" pitchFamily="34" charset="0"/>
              </a:rPr>
              <a:t>Células responsáveis pela atividade secretora</a:t>
            </a:r>
          </a:p>
        </p:txBody>
      </p:sp>
      <p:sp>
        <p:nvSpPr>
          <p:cNvPr id="59399" name="CaixaDeTexto 8"/>
          <p:cNvSpPr txBox="1">
            <a:spLocks noChangeArrowheads="1"/>
          </p:cNvSpPr>
          <p:nvPr/>
        </p:nvSpPr>
        <p:spPr bwMode="auto">
          <a:xfrm>
            <a:off x="4929188" y="1285875"/>
            <a:ext cx="4214812" cy="641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1800" b="1">
                <a:cs typeface="Arial" panose="020B0604020202020204" pitchFamily="34" charset="0"/>
              </a:rPr>
              <a:t>Canais que transportam a secreção eliminada pela porção secretora</a:t>
            </a:r>
          </a:p>
        </p:txBody>
      </p:sp>
    </p:spTree>
    <p:extLst>
      <p:ext uri="{BB962C8B-B14F-4D97-AF65-F5344CB8AC3E}">
        <p14:creationId xmlns:p14="http://schemas.microsoft.com/office/powerpoint/2010/main" val="3187686766"/>
      </p:ext>
    </p:extLst>
  </p:cSld>
  <p:clrMapOvr>
    <a:masterClrMapping/>
  </p:clrMapOvr>
  <p:transition spd="slow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-26988"/>
            <a:ext cx="9821863" cy="1066801"/>
          </a:xfrm>
        </p:spPr>
        <p:txBody>
          <a:bodyPr/>
          <a:lstStyle/>
          <a:p>
            <a:pPr eaLnBrk="1" hangingPunct="1"/>
            <a:r>
              <a:rPr lang="pt-BR" altLang="pt-BR" sz="3500" b="1" dirty="0">
                <a:solidFill>
                  <a:srgbClr val="CC0000"/>
                </a:solidFill>
              </a:rPr>
              <a:t>Classificação (Arranjo Celular)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989138"/>
            <a:ext cx="7769225" cy="3527425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pt-BR" altLang="pt-BR" sz="3200" b="1" dirty="0"/>
              <a:t>Exócrina: </a:t>
            </a:r>
          </a:p>
          <a:p>
            <a:pPr marL="522288" lvl="1" indent="-177800" eaLnBrk="1" hangingPunct="1"/>
            <a:r>
              <a:rPr lang="pt-BR" altLang="pt-BR" sz="3200" dirty="0"/>
              <a:t> </a:t>
            </a:r>
            <a:r>
              <a:rPr lang="pt-BR" altLang="pt-BR" sz="2400" b="1" dirty="0"/>
              <a:t>Ducto</a:t>
            </a:r>
            <a:r>
              <a:rPr lang="pt-BR" altLang="pt-BR" sz="2400" dirty="0"/>
              <a:t>: simples e composta </a:t>
            </a:r>
          </a:p>
          <a:p>
            <a:pPr marL="522288" lvl="1" indent="-177800" eaLnBrk="1" hangingPunct="1">
              <a:buFont typeface="Wingdings" panose="05000000000000000000" pitchFamily="2" charset="2"/>
              <a:buNone/>
            </a:pPr>
            <a:endParaRPr lang="pt-BR" altLang="pt-BR" sz="1400" dirty="0"/>
          </a:p>
          <a:p>
            <a:pPr marL="522288" lvl="1" indent="-177800" eaLnBrk="1" hangingPunct="1"/>
            <a:r>
              <a:rPr lang="pt-BR" altLang="pt-BR" sz="2400" dirty="0"/>
              <a:t> </a:t>
            </a:r>
            <a:r>
              <a:rPr lang="pt-BR" altLang="pt-BR" sz="2400" b="1" dirty="0"/>
              <a:t>Porção secretora</a:t>
            </a:r>
            <a:r>
              <a:rPr lang="pt-BR" altLang="pt-BR" sz="2400" dirty="0"/>
              <a:t>: </a:t>
            </a:r>
          </a:p>
          <a:p>
            <a:pPr marL="522288" lvl="1" indent="-177800" eaLnBrk="1" hangingPunct="1">
              <a:buFont typeface="Wingdings" panose="05000000000000000000" pitchFamily="2" charset="2"/>
              <a:buNone/>
            </a:pPr>
            <a:endParaRPr lang="pt-BR" altLang="pt-BR" sz="2400" dirty="0"/>
          </a:p>
          <a:p>
            <a:pPr marL="1009650" lvl="2" eaLnBrk="1" hangingPunct="1"/>
            <a:r>
              <a:rPr lang="pt-BR" altLang="pt-BR" sz="2400" dirty="0"/>
              <a:t>Tubulosa: Formato de um tubo </a:t>
            </a:r>
          </a:p>
          <a:p>
            <a:pPr marL="1009650" lvl="2" eaLnBrk="1" hangingPunct="1"/>
            <a:r>
              <a:rPr lang="pt-BR" altLang="pt-BR" sz="2400" dirty="0"/>
              <a:t>Acinosa: Esférica ou arredondada</a:t>
            </a:r>
          </a:p>
        </p:txBody>
      </p:sp>
    </p:spTree>
    <p:extLst>
      <p:ext uri="{BB962C8B-B14F-4D97-AF65-F5344CB8AC3E}">
        <p14:creationId xmlns:p14="http://schemas.microsoft.com/office/powerpoint/2010/main" val="2798560414"/>
      </p:ext>
    </p:extLst>
  </p:cSld>
  <p:clrMapOvr>
    <a:masterClrMapping/>
  </p:clrMapOvr>
  <p:transition spd="slow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pic>
        <p:nvPicPr>
          <p:cNvPr id="6144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6"/>
          <a:stretch/>
        </p:blipFill>
        <p:spPr bwMode="auto">
          <a:xfrm>
            <a:off x="881844" y="1268760"/>
            <a:ext cx="7380312" cy="5238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098574"/>
      </p:ext>
    </p:extLst>
  </p:cSld>
  <p:clrMapOvr>
    <a:masterClrMapping/>
  </p:clrMapOvr>
  <p:transition spd="slow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428625" y="214313"/>
            <a:ext cx="8286750" cy="571500"/>
          </a:xfrm>
        </p:spPr>
        <p:txBody>
          <a:bodyPr anchor="ctr"/>
          <a:lstStyle/>
          <a:p>
            <a:pPr eaLnBrk="1" hangingPunct="1"/>
            <a:r>
              <a:rPr lang="pt-BR" altLang="pt-BR" sz="3000" b="1" dirty="0">
                <a:solidFill>
                  <a:srgbClr val="CC0000"/>
                </a:solidFill>
                <a:latin typeface="Garamond" panose="02020404030301010803" pitchFamily="18" charset="0"/>
              </a:rPr>
              <a:t>Classificação das glândulas exócrinas</a:t>
            </a:r>
          </a:p>
        </p:txBody>
      </p:sp>
      <p:sp>
        <p:nvSpPr>
          <p:cNvPr id="60422" name="Rectangle 6"/>
          <p:cNvSpPr>
            <a:spLocks noGrp="1" noChangeArrowheads="1"/>
          </p:cNvSpPr>
          <p:nvPr>
            <p:ph sz="half" idx="4294967295"/>
          </p:nvPr>
        </p:nvSpPr>
        <p:spPr>
          <a:xfrm>
            <a:off x="285750" y="1341438"/>
            <a:ext cx="8286750" cy="4895850"/>
          </a:xfrm>
        </p:spPr>
        <p:txBody>
          <a:bodyPr/>
          <a:lstStyle/>
          <a:p>
            <a:pPr marL="88900" indent="184150" algn="just" eaLnBrk="1" hangingPunct="1">
              <a:lnSpc>
                <a:spcPct val="105000"/>
              </a:lnSpc>
              <a:buFont typeface="Wingdings" panose="05000000000000000000" pitchFamily="2" charset="2"/>
              <a:buNone/>
              <a:tabLst>
                <a:tab pos="804863" algn="l"/>
              </a:tabLst>
            </a:pPr>
            <a:r>
              <a:rPr lang="pt-BR" altLang="pt-BR" sz="2000" b="1" dirty="0">
                <a:solidFill>
                  <a:srgbClr val="C00000"/>
                </a:solidFill>
              </a:rPr>
              <a:t> Quanto ao número de Ductos: </a:t>
            </a:r>
          </a:p>
          <a:p>
            <a:pPr marL="88900" indent="184150" algn="just" eaLnBrk="1" hangingPunct="1">
              <a:lnSpc>
                <a:spcPct val="105000"/>
              </a:lnSpc>
              <a:buClr>
                <a:srgbClr val="00CCFF"/>
              </a:buClr>
              <a:buFontTx/>
              <a:buNone/>
              <a:tabLst>
                <a:tab pos="804863" algn="l"/>
              </a:tabLst>
            </a:pPr>
            <a:r>
              <a:rPr lang="pt-BR" altLang="pt-BR" sz="2000" b="1" dirty="0"/>
              <a:t>    Simples : </a:t>
            </a:r>
            <a:r>
              <a:rPr lang="pt-BR" altLang="pt-BR" sz="2000" dirty="0"/>
              <a:t>Sudorípara</a:t>
            </a:r>
          </a:p>
          <a:p>
            <a:pPr marL="808038" lvl="1" indent="-355600" algn="just" eaLnBrk="1" hangingPunct="1">
              <a:lnSpc>
                <a:spcPct val="105000"/>
              </a:lnSpc>
              <a:buClr>
                <a:srgbClr val="B30D4C"/>
              </a:buClr>
              <a:buFontTx/>
              <a:buNone/>
              <a:tabLst>
                <a:tab pos="804863" algn="l"/>
              </a:tabLst>
            </a:pPr>
            <a:r>
              <a:rPr lang="pt-BR" altLang="pt-BR" sz="2000" b="1" dirty="0">
                <a:solidFill>
                  <a:srgbClr val="00CCFF"/>
                </a:solidFill>
              </a:rPr>
              <a:t> </a:t>
            </a:r>
            <a:r>
              <a:rPr lang="pt-BR" altLang="pt-BR" sz="2000" b="1" dirty="0"/>
              <a:t>Composta: </a:t>
            </a:r>
            <a:r>
              <a:rPr lang="pt-BR" altLang="pt-BR" sz="2000" dirty="0"/>
              <a:t>Parótida, pâncreas exócrino, sub-lingual</a:t>
            </a:r>
          </a:p>
          <a:p>
            <a:pPr marL="808038" lvl="1" indent="-355600" algn="just" eaLnBrk="1" hangingPunct="1">
              <a:lnSpc>
                <a:spcPct val="105000"/>
              </a:lnSpc>
              <a:buClr>
                <a:srgbClr val="B30D4C"/>
              </a:buClr>
              <a:buFontTx/>
              <a:buNone/>
              <a:tabLst>
                <a:tab pos="804863" algn="l"/>
              </a:tabLst>
            </a:pPr>
            <a:endParaRPr lang="pt-BR" altLang="pt-BR" sz="1000" b="1" dirty="0"/>
          </a:p>
          <a:p>
            <a:pPr marL="808038" lvl="1" indent="-355600" algn="just" eaLnBrk="1" hangingPunct="1">
              <a:lnSpc>
                <a:spcPct val="105000"/>
              </a:lnSpc>
              <a:buClr>
                <a:srgbClr val="B30D4C"/>
              </a:buClr>
              <a:buFontTx/>
              <a:buNone/>
              <a:tabLst>
                <a:tab pos="804863" algn="l"/>
              </a:tabLst>
            </a:pPr>
            <a:r>
              <a:rPr lang="pt-BR" altLang="pt-BR" sz="2000" b="1" dirty="0">
                <a:solidFill>
                  <a:srgbClr val="C00000"/>
                </a:solidFill>
              </a:rPr>
              <a:t>Quanto a forma da porção secretora: </a:t>
            </a:r>
          </a:p>
          <a:p>
            <a:pPr marL="808038" lvl="1" indent="-355600" algn="just" eaLnBrk="1" hangingPunct="1">
              <a:lnSpc>
                <a:spcPct val="105000"/>
              </a:lnSpc>
              <a:buClr>
                <a:srgbClr val="00B0F0"/>
              </a:buClr>
              <a:buFont typeface="Courier New" panose="02070309020205020404" pitchFamily="49" charset="0"/>
              <a:buChar char="o"/>
              <a:tabLst>
                <a:tab pos="804863" algn="l"/>
              </a:tabLst>
            </a:pPr>
            <a:r>
              <a:rPr lang="pt-BR" altLang="pt-BR" sz="2000" b="1" dirty="0"/>
              <a:t> Acinosa : </a:t>
            </a:r>
            <a:r>
              <a:rPr lang="pt-BR" altLang="pt-BR" sz="2000" dirty="0"/>
              <a:t>parótida, pâncreas exócrino</a:t>
            </a:r>
          </a:p>
          <a:p>
            <a:pPr marL="808038" lvl="1" indent="-355600" algn="just" eaLnBrk="1" hangingPunct="1">
              <a:lnSpc>
                <a:spcPct val="105000"/>
              </a:lnSpc>
              <a:buClr>
                <a:srgbClr val="00B0F0"/>
              </a:buClr>
              <a:buFont typeface="Courier New" panose="02070309020205020404" pitchFamily="49" charset="0"/>
              <a:buChar char="o"/>
              <a:tabLst>
                <a:tab pos="804863" algn="l"/>
              </a:tabLst>
            </a:pPr>
            <a:r>
              <a:rPr lang="pt-BR" altLang="pt-BR" sz="2000" b="1" dirty="0"/>
              <a:t> Tubulosa: </a:t>
            </a:r>
            <a:r>
              <a:rPr lang="pt-BR" altLang="pt-BR" sz="2000" dirty="0"/>
              <a:t>Mucosa intestinal e uterina</a:t>
            </a:r>
          </a:p>
          <a:p>
            <a:pPr marL="808038" lvl="1" indent="-355600" algn="just" eaLnBrk="1" hangingPunct="1">
              <a:lnSpc>
                <a:spcPct val="105000"/>
              </a:lnSpc>
              <a:buClr>
                <a:srgbClr val="00B0F0"/>
              </a:buClr>
              <a:buFont typeface="Courier New" panose="02070309020205020404" pitchFamily="49" charset="0"/>
              <a:buChar char="o"/>
              <a:tabLst>
                <a:tab pos="804863" algn="l"/>
              </a:tabLst>
            </a:pPr>
            <a:r>
              <a:rPr lang="pt-BR" altLang="pt-BR" sz="2000" b="1" dirty="0"/>
              <a:t> Tubulo-acinosa: </a:t>
            </a:r>
            <a:r>
              <a:rPr lang="pt-BR" altLang="pt-BR" sz="2000" dirty="0"/>
              <a:t>esôfago    </a:t>
            </a:r>
          </a:p>
          <a:p>
            <a:pPr marL="808038" lvl="1" indent="-355600" algn="just" eaLnBrk="1" hangingPunct="1">
              <a:lnSpc>
                <a:spcPct val="105000"/>
              </a:lnSpc>
              <a:buClr>
                <a:srgbClr val="00B0F0"/>
              </a:buClr>
              <a:buFont typeface="Courier New" panose="02070309020205020404" pitchFamily="49" charset="0"/>
              <a:buChar char="o"/>
              <a:tabLst>
                <a:tab pos="804863" algn="l"/>
              </a:tabLst>
            </a:pPr>
            <a:endParaRPr lang="pt-BR" altLang="pt-BR" sz="1000" b="1" dirty="0"/>
          </a:p>
          <a:p>
            <a:pPr marL="808038" lvl="1" indent="-355600" algn="just" eaLnBrk="1" hangingPunct="1">
              <a:lnSpc>
                <a:spcPct val="105000"/>
              </a:lnSpc>
              <a:buClr>
                <a:srgbClr val="B30D4C"/>
              </a:buClr>
              <a:buFont typeface="Wingdings" panose="05000000000000000000" pitchFamily="2" charset="2"/>
              <a:buNone/>
              <a:tabLst>
                <a:tab pos="804863" algn="l"/>
              </a:tabLst>
            </a:pPr>
            <a:r>
              <a:rPr lang="pt-BR" altLang="pt-BR" sz="2000" b="1" dirty="0">
                <a:solidFill>
                  <a:srgbClr val="C00000"/>
                </a:solidFill>
              </a:rPr>
              <a:t>Quanto ao produto de secreção: </a:t>
            </a:r>
          </a:p>
          <a:p>
            <a:pPr marL="808038" lvl="1" indent="-355600" algn="just" eaLnBrk="1" hangingPunct="1">
              <a:lnSpc>
                <a:spcPct val="105000"/>
              </a:lnSpc>
              <a:buClr>
                <a:srgbClr val="00CCFF"/>
              </a:buClr>
              <a:buSzPct val="50000"/>
              <a:buFontTx/>
              <a:buChar char="o"/>
              <a:tabLst>
                <a:tab pos="804863" algn="l"/>
              </a:tabLst>
            </a:pPr>
            <a:r>
              <a:rPr lang="pt-BR" altLang="pt-BR" sz="2000" b="1" dirty="0"/>
              <a:t>Serosa: </a:t>
            </a:r>
            <a:r>
              <a:rPr lang="pt-BR" altLang="pt-BR" sz="2000" dirty="0"/>
              <a:t>Secretam fluído proteico</a:t>
            </a:r>
          </a:p>
          <a:p>
            <a:pPr marL="808038" lvl="1" indent="-355600" algn="just" eaLnBrk="1" hangingPunct="1">
              <a:lnSpc>
                <a:spcPct val="105000"/>
              </a:lnSpc>
              <a:buClr>
                <a:srgbClr val="00CCFF"/>
              </a:buClr>
              <a:buSzPct val="50000"/>
              <a:buFontTx/>
              <a:buChar char="o"/>
              <a:tabLst>
                <a:tab pos="804863" algn="l"/>
              </a:tabLst>
            </a:pPr>
            <a:r>
              <a:rPr lang="pt-BR" altLang="pt-BR" sz="2000" b="1" dirty="0"/>
              <a:t>Mucosa: </a:t>
            </a:r>
            <a:r>
              <a:rPr lang="pt-BR" altLang="pt-BR" sz="2000" dirty="0"/>
              <a:t>Fluído glicoproteico -  muco</a:t>
            </a:r>
          </a:p>
          <a:p>
            <a:pPr marL="808038" lvl="1" indent="-355600" algn="just" eaLnBrk="1" hangingPunct="1">
              <a:lnSpc>
                <a:spcPct val="105000"/>
              </a:lnSpc>
              <a:buClr>
                <a:srgbClr val="00CCFF"/>
              </a:buClr>
              <a:buSzPct val="50000"/>
              <a:buFontTx/>
              <a:buChar char="o"/>
              <a:tabLst>
                <a:tab pos="804863" algn="l"/>
              </a:tabLst>
            </a:pPr>
            <a:r>
              <a:rPr lang="pt-BR" altLang="pt-BR" sz="2000" b="1" dirty="0"/>
              <a:t>Mista </a:t>
            </a:r>
            <a:r>
              <a:rPr lang="pt-BR" altLang="pt-BR" sz="2000" dirty="0"/>
              <a:t>(seromucosa)</a:t>
            </a:r>
          </a:p>
          <a:p>
            <a:pPr marL="808038" lvl="1" indent="-355600" algn="just" eaLnBrk="1" hangingPunct="1">
              <a:lnSpc>
                <a:spcPct val="105000"/>
              </a:lnSpc>
              <a:buClr>
                <a:srgbClr val="00CCFF"/>
              </a:buClr>
              <a:buSzPct val="50000"/>
              <a:buFontTx/>
              <a:buChar char="o"/>
              <a:tabLst>
                <a:tab pos="804863" algn="l"/>
              </a:tabLst>
            </a:pPr>
            <a:endParaRPr lang="pt-BR" altLang="pt-BR" sz="1000" b="1" dirty="0"/>
          </a:p>
        </p:txBody>
      </p:sp>
      <p:cxnSp>
        <p:nvCxnSpPr>
          <p:cNvPr id="7" name="Conector reto 6"/>
          <p:cNvCxnSpPr/>
          <p:nvPr/>
        </p:nvCxnSpPr>
        <p:spPr>
          <a:xfrm>
            <a:off x="571500" y="928688"/>
            <a:ext cx="8072438" cy="1587"/>
          </a:xfrm>
          <a:prstGeom prst="line">
            <a:avLst/>
          </a:prstGeom>
          <a:ln w="412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4001781"/>
      </p:ext>
    </p:extLst>
  </p:cSld>
  <p:clrMapOvr>
    <a:masterClrMapping/>
  </p:clrMapOvr>
  <p:transition spd="slow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0" y="1860550"/>
            <a:ext cx="1928813" cy="8540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2500" b="1" dirty="0">
                <a:solidFill>
                  <a:srgbClr val="B30D4C"/>
                </a:solidFill>
                <a:cs typeface="Arial" panose="020B0604020202020204" pitchFamily="34" charset="0"/>
              </a:rPr>
              <a:t>Adenômero seroso</a:t>
            </a:r>
          </a:p>
        </p:txBody>
      </p:sp>
      <p:pic>
        <p:nvPicPr>
          <p:cNvPr id="6349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538" y="339725"/>
            <a:ext cx="5372100" cy="651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Freeform 3"/>
          <p:cNvSpPr>
            <a:spLocks/>
          </p:cNvSpPr>
          <p:nvPr/>
        </p:nvSpPr>
        <p:spPr bwMode="auto">
          <a:xfrm>
            <a:off x="2378075" y="1069975"/>
            <a:ext cx="1524000" cy="1858963"/>
          </a:xfrm>
          <a:custGeom>
            <a:avLst/>
            <a:gdLst>
              <a:gd name="T0" fmla="*/ 2147483647 w 1081"/>
              <a:gd name="T1" fmla="*/ 2147483647 h 1171"/>
              <a:gd name="T2" fmla="*/ 2147483647 w 1081"/>
              <a:gd name="T3" fmla="*/ 2147483647 h 1171"/>
              <a:gd name="T4" fmla="*/ 2147483647 w 1081"/>
              <a:gd name="T5" fmla="*/ 2147483647 h 1171"/>
              <a:gd name="T6" fmla="*/ 2147483647 w 1081"/>
              <a:gd name="T7" fmla="*/ 2147483647 h 1171"/>
              <a:gd name="T8" fmla="*/ 2147483647 w 1081"/>
              <a:gd name="T9" fmla="*/ 2147483647 h 1171"/>
              <a:gd name="T10" fmla="*/ 2147483647 w 1081"/>
              <a:gd name="T11" fmla="*/ 2147483647 h 1171"/>
              <a:gd name="T12" fmla="*/ 2147483647 w 1081"/>
              <a:gd name="T13" fmla="*/ 2147483647 h 1171"/>
              <a:gd name="T14" fmla="*/ 2147483647 w 1081"/>
              <a:gd name="T15" fmla="*/ 2147483647 h 1171"/>
              <a:gd name="T16" fmla="*/ 2147483647 w 1081"/>
              <a:gd name="T17" fmla="*/ 2147483647 h 1171"/>
              <a:gd name="T18" fmla="*/ 2147483647 w 1081"/>
              <a:gd name="T19" fmla="*/ 2147483647 h 1171"/>
              <a:gd name="T20" fmla="*/ 2147483647 w 1081"/>
              <a:gd name="T21" fmla="*/ 2147483647 h 1171"/>
              <a:gd name="T22" fmla="*/ 2147483647 w 1081"/>
              <a:gd name="T23" fmla="*/ 2147483647 h 1171"/>
              <a:gd name="T24" fmla="*/ 2147483647 w 1081"/>
              <a:gd name="T25" fmla="*/ 2147483647 h 1171"/>
              <a:gd name="T26" fmla="*/ 2147483647 w 1081"/>
              <a:gd name="T27" fmla="*/ 2147483647 h 1171"/>
              <a:gd name="T28" fmla="*/ 2147483647 w 1081"/>
              <a:gd name="T29" fmla="*/ 2147483647 h 1171"/>
              <a:gd name="T30" fmla="*/ 2147483647 w 1081"/>
              <a:gd name="T31" fmla="*/ 2147483647 h 1171"/>
              <a:gd name="T32" fmla="*/ 2147483647 w 1081"/>
              <a:gd name="T33" fmla="*/ 2147483647 h 1171"/>
              <a:gd name="T34" fmla="*/ 2147483647 w 1081"/>
              <a:gd name="T35" fmla="*/ 2147483647 h 1171"/>
              <a:gd name="T36" fmla="*/ 2147483647 w 1081"/>
              <a:gd name="T37" fmla="*/ 2147483647 h 1171"/>
              <a:gd name="T38" fmla="*/ 2147483647 w 1081"/>
              <a:gd name="T39" fmla="*/ 2147483647 h 1171"/>
              <a:gd name="T40" fmla="*/ 2147483647 w 1081"/>
              <a:gd name="T41" fmla="*/ 2147483647 h 1171"/>
              <a:gd name="T42" fmla="*/ 2147483647 w 1081"/>
              <a:gd name="T43" fmla="*/ 0 h 1171"/>
              <a:gd name="T44" fmla="*/ 2147483647 w 1081"/>
              <a:gd name="T45" fmla="*/ 2147483647 h 1171"/>
              <a:gd name="T46" fmla="*/ 2147483647 w 1081"/>
              <a:gd name="T47" fmla="*/ 2147483647 h 1171"/>
              <a:gd name="T48" fmla="*/ 2147483647 w 1081"/>
              <a:gd name="T49" fmla="*/ 2147483647 h 1171"/>
              <a:gd name="T50" fmla="*/ 2147483647 w 1081"/>
              <a:gd name="T51" fmla="*/ 2147483647 h 1171"/>
              <a:gd name="T52" fmla="*/ 2147483647 w 1081"/>
              <a:gd name="T53" fmla="*/ 2147483647 h 1171"/>
              <a:gd name="T54" fmla="*/ 2147483647 w 1081"/>
              <a:gd name="T55" fmla="*/ 2147483647 h 1171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081"/>
              <a:gd name="T85" fmla="*/ 0 h 1171"/>
              <a:gd name="T86" fmla="*/ 1081 w 1081"/>
              <a:gd name="T87" fmla="*/ 1171 h 1171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081" h="1171">
                <a:moveTo>
                  <a:pt x="38" y="614"/>
                </a:moveTo>
                <a:cubicBezTo>
                  <a:pt x="42" y="652"/>
                  <a:pt x="38" y="691"/>
                  <a:pt x="50" y="727"/>
                </a:cubicBezTo>
                <a:cubicBezTo>
                  <a:pt x="59" y="756"/>
                  <a:pt x="83" y="777"/>
                  <a:pt x="100" y="802"/>
                </a:cubicBezTo>
                <a:cubicBezTo>
                  <a:pt x="117" y="827"/>
                  <a:pt x="125" y="860"/>
                  <a:pt x="150" y="877"/>
                </a:cubicBezTo>
                <a:cubicBezTo>
                  <a:pt x="208" y="915"/>
                  <a:pt x="273" y="918"/>
                  <a:pt x="338" y="939"/>
                </a:cubicBezTo>
                <a:cubicBezTo>
                  <a:pt x="363" y="956"/>
                  <a:pt x="391" y="969"/>
                  <a:pt x="413" y="990"/>
                </a:cubicBezTo>
                <a:cubicBezTo>
                  <a:pt x="426" y="1002"/>
                  <a:pt x="436" y="1017"/>
                  <a:pt x="451" y="1027"/>
                </a:cubicBezTo>
                <a:cubicBezTo>
                  <a:pt x="492" y="1054"/>
                  <a:pt x="546" y="1062"/>
                  <a:pt x="589" y="1090"/>
                </a:cubicBezTo>
                <a:cubicBezTo>
                  <a:pt x="643" y="1170"/>
                  <a:pt x="657" y="1151"/>
                  <a:pt x="764" y="1140"/>
                </a:cubicBezTo>
                <a:cubicBezTo>
                  <a:pt x="839" y="990"/>
                  <a:pt x="738" y="1171"/>
                  <a:pt x="827" y="1065"/>
                </a:cubicBezTo>
                <a:cubicBezTo>
                  <a:pt x="888" y="992"/>
                  <a:pt x="808" y="1027"/>
                  <a:pt x="902" y="1002"/>
                </a:cubicBezTo>
                <a:cubicBezTo>
                  <a:pt x="917" y="972"/>
                  <a:pt x="937" y="944"/>
                  <a:pt x="952" y="914"/>
                </a:cubicBezTo>
                <a:cubicBezTo>
                  <a:pt x="976" y="865"/>
                  <a:pt x="948" y="885"/>
                  <a:pt x="989" y="839"/>
                </a:cubicBezTo>
                <a:cubicBezTo>
                  <a:pt x="1012" y="813"/>
                  <a:pt x="1064" y="764"/>
                  <a:pt x="1064" y="764"/>
                </a:cubicBezTo>
                <a:cubicBezTo>
                  <a:pt x="1068" y="752"/>
                  <a:pt x="1081" y="739"/>
                  <a:pt x="1077" y="727"/>
                </a:cubicBezTo>
                <a:cubicBezTo>
                  <a:pt x="1071" y="710"/>
                  <a:pt x="1049" y="704"/>
                  <a:pt x="1039" y="689"/>
                </a:cubicBezTo>
                <a:cubicBezTo>
                  <a:pt x="1032" y="678"/>
                  <a:pt x="1031" y="664"/>
                  <a:pt x="1027" y="651"/>
                </a:cubicBezTo>
                <a:cubicBezTo>
                  <a:pt x="1036" y="543"/>
                  <a:pt x="1037" y="512"/>
                  <a:pt x="1064" y="426"/>
                </a:cubicBezTo>
                <a:cubicBezTo>
                  <a:pt x="1054" y="325"/>
                  <a:pt x="1059" y="258"/>
                  <a:pt x="989" y="188"/>
                </a:cubicBezTo>
                <a:cubicBezTo>
                  <a:pt x="978" y="154"/>
                  <a:pt x="962" y="122"/>
                  <a:pt x="952" y="88"/>
                </a:cubicBezTo>
                <a:cubicBezTo>
                  <a:pt x="946" y="67"/>
                  <a:pt x="954" y="40"/>
                  <a:pt x="939" y="25"/>
                </a:cubicBezTo>
                <a:cubicBezTo>
                  <a:pt x="920" y="6"/>
                  <a:pt x="864" y="0"/>
                  <a:pt x="864" y="0"/>
                </a:cubicBezTo>
                <a:cubicBezTo>
                  <a:pt x="746" y="25"/>
                  <a:pt x="627" y="4"/>
                  <a:pt x="514" y="50"/>
                </a:cubicBezTo>
                <a:cubicBezTo>
                  <a:pt x="468" y="96"/>
                  <a:pt x="417" y="141"/>
                  <a:pt x="363" y="176"/>
                </a:cubicBezTo>
                <a:cubicBezTo>
                  <a:pt x="328" y="228"/>
                  <a:pt x="283" y="256"/>
                  <a:pt x="226" y="276"/>
                </a:cubicBezTo>
                <a:cubicBezTo>
                  <a:pt x="175" y="325"/>
                  <a:pt x="200" y="331"/>
                  <a:pt x="125" y="351"/>
                </a:cubicBezTo>
                <a:cubicBezTo>
                  <a:pt x="84" y="392"/>
                  <a:pt x="30" y="422"/>
                  <a:pt x="13" y="476"/>
                </a:cubicBezTo>
                <a:cubicBezTo>
                  <a:pt x="26" y="648"/>
                  <a:pt x="0" y="687"/>
                  <a:pt x="38" y="614"/>
                </a:cubicBezTo>
                <a:close/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8196" name="Freeform 4"/>
          <p:cNvSpPr>
            <a:spLocks/>
          </p:cNvSpPr>
          <p:nvPr/>
        </p:nvSpPr>
        <p:spPr bwMode="auto">
          <a:xfrm>
            <a:off x="5159375" y="3794125"/>
            <a:ext cx="2171700" cy="2206625"/>
          </a:xfrm>
          <a:custGeom>
            <a:avLst/>
            <a:gdLst>
              <a:gd name="T0" fmla="*/ 2147483647 w 1540"/>
              <a:gd name="T1" fmla="*/ 2147483647 h 1390"/>
              <a:gd name="T2" fmla="*/ 2147483647 w 1540"/>
              <a:gd name="T3" fmla="*/ 2147483647 h 1390"/>
              <a:gd name="T4" fmla="*/ 2147483647 w 1540"/>
              <a:gd name="T5" fmla="*/ 2147483647 h 1390"/>
              <a:gd name="T6" fmla="*/ 2147483647 w 1540"/>
              <a:gd name="T7" fmla="*/ 2147483647 h 1390"/>
              <a:gd name="T8" fmla="*/ 2147483647 w 1540"/>
              <a:gd name="T9" fmla="*/ 2147483647 h 1390"/>
              <a:gd name="T10" fmla="*/ 0 w 1540"/>
              <a:gd name="T11" fmla="*/ 2147483647 h 1390"/>
              <a:gd name="T12" fmla="*/ 2147483647 w 1540"/>
              <a:gd name="T13" fmla="*/ 2147483647 h 1390"/>
              <a:gd name="T14" fmla="*/ 2147483647 w 1540"/>
              <a:gd name="T15" fmla="*/ 2147483647 h 1390"/>
              <a:gd name="T16" fmla="*/ 2147483647 w 1540"/>
              <a:gd name="T17" fmla="*/ 2147483647 h 1390"/>
              <a:gd name="T18" fmla="*/ 2147483647 w 1540"/>
              <a:gd name="T19" fmla="*/ 2147483647 h 1390"/>
              <a:gd name="T20" fmla="*/ 2147483647 w 1540"/>
              <a:gd name="T21" fmla="*/ 2147483647 h 1390"/>
              <a:gd name="T22" fmla="*/ 2147483647 w 1540"/>
              <a:gd name="T23" fmla="*/ 2147483647 h 1390"/>
              <a:gd name="T24" fmla="*/ 2147483647 w 1540"/>
              <a:gd name="T25" fmla="*/ 2147483647 h 1390"/>
              <a:gd name="T26" fmla="*/ 2147483647 w 1540"/>
              <a:gd name="T27" fmla="*/ 2147483647 h 1390"/>
              <a:gd name="T28" fmla="*/ 2147483647 w 1540"/>
              <a:gd name="T29" fmla="*/ 2147483647 h 1390"/>
              <a:gd name="T30" fmla="*/ 2147483647 w 1540"/>
              <a:gd name="T31" fmla="*/ 2147483647 h 1390"/>
              <a:gd name="T32" fmla="*/ 2147483647 w 1540"/>
              <a:gd name="T33" fmla="*/ 2147483647 h 1390"/>
              <a:gd name="T34" fmla="*/ 2147483647 w 1540"/>
              <a:gd name="T35" fmla="*/ 2147483647 h 1390"/>
              <a:gd name="T36" fmla="*/ 2147483647 w 1540"/>
              <a:gd name="T37" fmla="*/ 2147483647 h 1390"/>
              <a:gd name="T38" fmla="*/ 2147483647 w 1540"/>
              <a:gd name="T39" fmla="*/ 2147483647 h 1390"/>
              <a:gd name="T40" fmla="*/ 2147483647 w 1540"/>
              <a:gd name="T41" fmla="*/ 2147483647 h 1390"/>
              <a:gd name="T42" fmla="*/ 2147483647 w 1540"/>
              <a:gd name="T43" fmla="*/ 2147483647 h 1390"/>
              <a:gd name="T44" fmla="*/ 2147483647 w 1540"/>
              <a:gd name="T45" fmla="*/ 2147483647 h 1390"/>
              <a:gd name="T46" fmla="*/ 2147483647 w 1540"/>
              <a:gd name="T47" fmla="*/ 2147483647 h 1390"/>
              <a:gd name="T48" fmla="*/ 2147483647 w 1540"/>
              <a:gd name="T49" fmla="*/ 2147483647 h 1390"/>
              <a:gd name="T50" fmla="*/ 2147483647 w 1540"/>
              <a:gd name="T51" fmla="*/ 2147483647 h 1390"/>
              <a:gd name="T52" fmla="*/ 2147483647 w 1540"/>
              <a:gd name="T53" fmla="*/ 2147483647 h 1390"/>
              <a:gd name="T54" fmla="*/ 2147483647 w 1540"/>
              <a:gd name="T55" fmla="*/ 2147483647 h 1390"/>
              <a:gd name="T56" fmla="*/ 2147483647 w 1540"/>
              <a:gd name="T57" fmla="*/ 0 h 1390"/>
              <a:gd name="T58" fmla="*/ 2147483647 w 1540"/>
              <a:gd name="T59" fmla="*/ 2147483647 h 1390"/>
              <a:gd name="T60" fmla="*/ 2147483647 w 1540"/>
              <a:gd name="T61" fmla="*/ 2147483647 h 1390"/>
              <a:gd name="T62" fmla="*/ 2147483647 w 1540"/>
              <a:gd name="T63" fmla="*/ 2147483647 h 1390"/>
              <a:gd name="T64" fmla="*/ 2147483647 w 1540"/>
              <a:gd name="T65" fmla="*/ 2147483647 h 1390"/>
              <a:gd name="T66" fmla="*/ 2147483647 w 1540"/>
              <a:gd name="T67" fmla="*/ 2147483647 h 1390"/>
              <a:gd name="T68" fmla="*/ 2147483647 w 1540"/>
              <a:gd name="T69" fmla="*/ 2147483647 h 1390"/>
              <a:gd name="T70" fmla="*/ 2147483647 w 1540"/>
              <a:gd name="T71" fmla="*/ 2147483647 h 1390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1540"/>
              <a:gd name="T109" fmla="*/ 0 h 1390"/>
              <a:gd name="T110" fmla="*/ 1540 w 1540"/>
              <a:gd name="T111" fmla="*/ 1390 h 1390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1540" h="1390">
                <a:moveTo>
                  <a:pt x="576" y="88"/>
                </a:moveTo>
                <a:cubicBezTo>
                  <a:pt x="474" y="102"/>
                  <a:pt x="447" y="88"/>
                  <a:pt x="413" y="188"/>
                </a:cubicBezTo>
                <a:cubicBezTo>
                  <a:pt x="406" y="241"/>
                  <a:pt x="400" y="365"/>
                  <a:pt x="376" y="413"/>
                </a:cubicBezTo>
                <a:cubicBezTo>
                  <a:pt x="368" y="429"/>
                  <a:pt x="352" y="440"/>
                  <a:pt x="338" y="451"/>
                </a:cubicBezTo>
                <a:cubicBezTo>
                  <a:pt x="274" y="501"/>
                  <a:pt x="151" y="583"/>
                  <a:pt x="75" y="601"/>
                </a:cubicBezTo>
                <a:cubicBezTo>
                  <a:pt x="51" y="649"/>
                  <a:pt x="17" y="688"/>
                  <a:pt x="0" y="739"/>
                </a:cubicBezTo>
                <a:cubicBezTo>
                  <a:pt x="24" y="808"/>
                  <a:pt x="77" y="808"/>
                  <a:pt x="138" y="839"/>
                </a:cubicBezTo>
                <a:cubicBezTo>
                  <a:pt x="168" y="884"/>
                  <a:pt x="213" y="904"/>
                  <a:pt x="238" y="952"/>
                </a:cubicBezTo>
                <a:cubicBezTo>
                  <a:pt x="274" y="1024"/>
                  <a:pt x="262" y="1122"/>
                  <a:pt x="301" y="1190"/>
                </a:cubicBezTo>
                <a:cubicBezTo>
                  <a:pt x="310" y="1205"/>
                  <a:pt x="327" y="1214"/>
                  <a:pt x="338" y="1227"/>
                </a:cubicBezTo>
                <a:cubicBezTo>
                  <a:pt x="348" y="1239"/>
                  <a:pt x="349" y="1258"/>
                  <a:pt x="363" y="1265"/>
                </a:cubicBezTo>
                <a:cubicBezTo>
                  <a:pt x="386" y="1276"/>
                  <a:pt x="413" y="1275"/>
                  <a:pt x="438" y="1277"/>
                </a:cubicBezTo>
                <a:cubicBezTo>
                  <a:pt x="505" y="1283"/>
                  <a:pt x="572" y="1286"/>
                  <a:pt x="639" y="1290"/>
                </a:cubicBezTo>
                <a:cubicBezTo>
                  <a:pt x="695" y="1346"/>
                  <a:pt x="715" y="1371"/>
                  <a:pt x="789" y="1390"/>
                </a:cubicBezTo>
                <a:cubicBezTo>
                  <a:pt x="802" y="1382"/>
                  <a:pt x="815" y="1375"/>
                  <a:pt x="827" y="1365"/>
                </a:cubicBezTo>
                <a:cubicBezTo>
                  <a:pt x="845" y="1350"/>
                  <a:pt x="858" y="1329"/>
                  <a:pt x="877" y="1315"/>
                </a:cubicBezTo>
                <a:cubicBezTo>
                  <a:pt x="916" y="1286"/>
                  <a:pt x="968" y="1264"/>
                  <a:pt x="1014" y="1252"/>
                </a:cubicBezTo>
                <a:cubicBezTo>
                  <a:pt x="1061" y="1206"/>
                  <a:pt x="1085" y="1151"/>
                  <a:pt x="1140" y="1115"/>
                </a:cubicBezTo>
                <a:cubicBezTo>
                  <a:pt x="1163" y="1046"/>
                  <a:pt x="1175" y="975"/>
                  <a:pt x="1215" y="914"/>
                </a:cubicBezTo>
                <a:cubicBezTo>
                  <a:pt x="1240" y="840"/>
                  <a:pt x="1246" y="825"/>
                  <a:pt x="1277" y="764"/>
                </a:cubicBezTo>
                <a:cubicBezTo>
                  <a:pt x="1283" y="752"/>
                  <a:pt x="1282" y="736"/>
                  <a:pt x="1290" y="726"/>
                </a:cubicBezTo>
                <a:cubicBezTo>
                  <a:pt x="1308" y="703"/>
                  <a:pt x="1339" y="697"/>
                  <a:pt x="1365" y="689"/>
                </a:cubicBezTo>
                <a:cubicBezTo>
                  <a:pt x="1438" y="641"/>
                  <a:pt x="1393" y="685"/>
                  <a:pt x="1415" y="551"/>
                </a:cubicBezTo>
                <a:cubicBezTo>
                  <a:pt x="1423" y="501"/>
                  <a:pt x="1453" y="456"/>
                  <a:pt x="1478" y="413"/>
                </a:cubicBezTo>
                <a:cubicBezTo>
                  <a:pt x="1507" y="361"/>
                  <a:pt x="1508" y="350"/>
                  <a:pt x="1528" y="288"/>
                </a:cubicBezTo>
                <a:cubicBezTo>
                  <a:pt x="1532" y="276"/>
                  <a:pt x="1540" y="251"/>
                  <a:pt x="1540" y="251"/>
                </a:cubicBezTo>
                <a:cubicBezTo>
                  <a:pt x="1491" y="201"/>
                  <a:pt x="1463" y="178"/>
                  <a:pt x="1440" y="113"/>
                </a:cubicBezTo>
                <a:cubicBezTo>
                  <a:pt x="1436" y="80"/>
                  <a:pt x="1442" y="44"/>
                  <a:pt x="1428" y="13"/>
                </a:cubicBezTo>
                <a:cubicBezTo>
                  <a:pt x="1423" y="1"/>
                  <a:pt x="1403" y="0"/>
                  <a:pt x="1390" y="0"/>
                </a:cubicBezTo>
                <a:cubicBezTo>
                  <a:pt x="1335" y="0"/>
                  <a:pt x="1281" y="9"/>
                  <a:pt x="1227" y="13"/>
                </a:cubicBezTo>
                <a:cubicBezTo>
                  <a:pt x="1156" y="36"/>
                  <a:pt x="1199" y="16"/>
                  <a:pt x="1115" y="100"/>
                </a:cubicBezTo>
                <a:cubicBezTo>
                  <a:pt x="1106" y="109"/>
                  <a:pt x="1089" y="106"/>
                  <a:pt x="1077" y="113"/>
                </a:cubicBezTo>
                <a:cubicBezTo>
                  <a:pt x="957" y="180"/>
                  <a:pt x="1049" y="152"/>
                  <a:pt x="952" y="175"/>
                </a:cubicBezTo>
                <a:cubicBezTo>
                  <a:pt x="889" y="170"/>
                  <a:pt x="817" y="185"/>
                  <a:pt x="764" y="150"/>
                </a:cubicBezTo>
                <a:cubicBezTo>
                  <a:pt x="749" y="140"/>
                  <a:pt x="743" y="119"/>
                  <a:pt x="726" y="113"/>
                </a:cubicBezTo>
                <a:cubicBezTo>
                  <a:pt x="678" y="97"/>
                  <a:pt x="624" y="103"/>
                  <a:pt x="576" y="88"/>
                </a:cubicBezTo>
                <a:close/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7248525" y="1357313"/>
            <a:ext cx="1925638" cy="8540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2500" b="1" dirty="0">
                <a:solidFill>
                  <a:srgbClr val="B30D4C"/>
                </a:solidFill>
                <a:cs typeface="Arial" panose="020B0604020202020204" pitchFamily="34" charset="0"/>
              </a:rPr>
              <a:t>Adenômero mucoso</a:t>
            </a:r>
          </a:p>
        </p:txBody>
      </p:sp>
      <p:sp>
        <p:nvSpPr>
          <p:cNvPr id="8200" name="Text Box 8"/>
          <p:cNvSpPr txBox="1">
            <a:spLocks noChangeArrowheads="1"/>
          </p:cNvSpPr>
          <p:nvPr/>
        </p:nvSpPr>
        <p:spPr bwMode="auto">
          <a:xfrm>
            <a:off x="71438" y="2857500"/>
            <a:ext cx="2857500" cy="12747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pt-BR" altLang="pt-BR" sz="1600">
                <a:cs typeface="Arial" panose="020B0604020202020204" pitchFamily="34" charset="0"/>
                <a:sym typeface="Wingdings" panose="05000000000000000000" pitchFamily="2" charset="2"/>
              </a:rPr>
              <a:t>- </a:t>
            </a:r>
            <a:r>
              <a:rPr lang="pt-BR" altLang="pt-BR" sz="1600">
                <a:cs typeface="Arial" panose="020B0604020202020204" pitchFamily="34" charset="0"/>
              </a:rPr>
              <a:t>secreção protéica</a:t>
            </a:r>
          </a:p>
          <a:p>
            <a:pPr eaLnBrk="1" hangingPunct="1"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pt-BR" altLang="pt-BR" sz="1600">
                <a:cs typeface="Arial" panose="020B0604020202020204" pitchFamily="34" charset="0"/>
              </a:rPr>
              <a:t>- núcleo vesiculoso e basal</a:t>
            </a:r>
          </a:p>
          <a:p>
            <a:pPr eaLnBrk="1" hangingPunct="1"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pt-BR" altLang="pt-BR" sz="1600">
                <a:cs typeface="Arial" panose="020B0604020202020204" pitchFamily="34" charset="0"/>
              </a:rPr>
              <a:t>- lume pouco evidente</a:t>
            </a:r>
          </a:p>
          <a:p>
            <a:pPr eaLnBrk="1" hangingPunct="1"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pt-BR" altLang="pt-BR" sz="1600">
                <a:cs typeface="Arial" panose="020B0604020202020204" pitchFamily="34" charset="0"/>
              </a:rPr>
              <a:t>- coloração marcante</a:t>
            </a:r>
          </a:p>
        </p:txBody>
      </p:sp>
      <p:sp>
        <p:nvSpPr>
          <p:cNvPr id="8201" name="Text Box 9"/>
          <p:cNvSpPr txBox="1">
            <a:spLocks noChangeArrowheads="1"/>
          </p:cNvSpPr>
          <p:nvPr/>
        </p:nvSpPr>
        <p:spPr bwMode="auto">
          <a:xfrm>
            <a:off x="6357938" y="2349500"/>
            <a:ext cx="2786062" cy="1274763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20000"/>
              </a:lnSpc>
              <a:buFont typeface="Wingdings" pitchFamily="2" charset="2"/>
              <a:buNone/>
              <a:defRPr/>
            </a:pPr>
            <a:r>
              <a:rPr lang="pt-BR" sz="1600" dirty="0">
                <a:latin typeface="Arial" charset="0"/>
                <a:sym typeface="Wingdings" pitchFamily="2" charset="2"/>
              </a:rPr>
              <a:t>- secreção mucosa</a:t>
            </a:r>
          </a:p>
          <a:p>
            <a:pPr>
              <a:lnSpc>
                <a:spcPct val="120000"/>
              </a:lnSpc>
              <a:buFont typeface="Wingdings" pitchFamily="2" charset="2"/>
              <a:buNone/>
              <a:defRPr/>
            </a:pPr>
            <a:r>
              <a:rPr lang="pt-BR" sz="1600" dirty="0">
                <a:latin typeface="Arial" charset="0"/>
              </a:rPr>
              <a:t>- núcleo achatado e basal</a:t>
            </a:r>
          </a:p>
          <a:p>
            <a:pPr>
              <a:lnSpc>
                <a:spcPct val="120000"/>
              </a:lnSpc>
              <a:buFont typeface="Wingdings" pitchFamily="2" charset="2"/>
              <a:buNone/>
              <a:defRPr/>
            </a:pPr>
            <a:r>
              <a:rPr lang="pt-BR" sz="1600" dirty="0">
                <a:latin typeface="Arial" charset="0"/>
              </a:rPr>
              <a:t>- lume evidente</a:t>
            </a:r>
          </a:p>
          <a:p>
            <a:pPr>
              <a:lnSpc>
                <a:spcPct val="120000"/>
              </a:lnSpc>
              <a:buFont typeface="Wingdings" pitchFamily="2" charset="2"/>
              <a:buNone/>
              <a:defRPr/>
            </a:pPr>
            <a:r>
              <a:rPr lang="pt-BR" sz="1600" dirty="0">
                <a:latin typeface="Arial" charset="0"/>
              </a:rPr>
              <a:t>- coloração fraca</a:t>
            </a:r>
          </a:p>
        </p:txBody>
      </p:sp>
      <p:sp>
        <p:nvSpPr>
          <p:cNvPr id="63497" name="Text Box 11"/>
          <p:cNvSpPr txBox="1">
            <a:spLocks noChangeArrowheads="1"/>
          </p:cNvSpPr>
          <p:nvPr/>
        </p:nvSpPr>
        <p:spPr bwMode="auto">
          <a:xfrm>
            <a:off x="3071813" y="214313"/>
            <a:ext cx="2786062" cy="4921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2600" b="1">
                <a:solidFill>
                  <a:srgbClr val="B30D4C"/>
                </a:solidFill>
                <a:cs typeface="Arial" panose="020B0604020202020204" pitchFamily="34" charset="0"/>
              </a:rPr>
              <a:t>Glândula mista</a:t>
            </a:r>
          </a:p>
        </p:txBody>
      </p:sp>
      <p:sp>
        <p:nvSpPr>
          <p:cNvPr id="63498" name="Text Box 12"/>
          <p:cNvSpPr txBox="1">
            <a:spLocks noChangeArrowheads="1"/>
          </p:cNvSpPr>
          <p:nvPr/>
        </p:nvSpPr>
        <p:spPr bwMode="auto">
          <a:xfrm>
            <a:off x="457200" y="6040438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pt-BR" sz="18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41722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7" grpId="0" animBg="1"/>
      <p:bldP spid="8198" grpId="0" animBg="1"/>
      <p:bldP spid="8200" grpId="0" animBg="1"/>
      <p:bldP spid="8201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9906000" cy="1143000"/>
          </a:xfrm>
        </p:spPr>
        <p:txBody>
          <a:bodyPr/>
          <a:lstStyle/>
          <a:p>
            <a:pPr eaLnBrk="1" hangingPunct="1"/>
            <a:r>
              <a:rPr lang="pt-BR" altLang="pt-BR" sz="3500" b="0">
                <a:solidFill>
                  <a:srgbClr val="CC0000"/>
                </a:solidFill>
              </a:rPr>
              <a:t>Tipos glandulares (Classificação)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484313"/>
            <a:ext cx="8642350" cy="4411662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pt-BR" altLang="pt-BR" sz="2800" dirty="0"/>
              <a:t>Quanto a forma</a:t>
            </a:r>
            <a:r>
              <a:rPr lang="pt-BR" altLang="pt-BR" sz="2800" u="sng" dirty="0"/>
              <a:t> </a:t>
            </a:r>
            <a:r>
              <a:rPr lang="pt-BR" altLang="pt-BR" sz="2800" b="1" u="sng" dirty="0">
                <a:solidFill>
                  <a:srgbClr val="CC0000"/>
                </a:solidFill>
              </a:rPr>
              <a:t>da secreção:</a:t>
            </a:r>
          </a:p>
          <a:p>
            <a:pPr algn="just" eaLnBrk="1" hangingPunct="1">
              <a:lnSpc>
                <a:spcPct val="80000"/>
              </a:lnSpc>
            </a:pPr>
            <a:endParaRPr lang="pt-BR" altLang="pt-BR" sz="2800" u="sng" dirty="0"/>
          </a:p>
          <a:p>
            <a:pPr lvl="1" eaLnBrk="1" hangingPunct="1">
              <a:lnSpc>
                <a:spcPct val="80000"/>
              </a:lnSpc>
            </a:pPr>
            <a:r>
              <a:rPr lang="pt-BR" altLang="pt-BR" sz="2600" b="1" dirty="0"/>
              <a:t>Merócrina:</a:t>
            </a:r>
            <a:r>
              <a:rPr lang="pt-BR" altLang="pt-BR" sz="2600" dirty="0"/>
              <a:t> não há lesão celular.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pt-BR" altLang="pt-BR" sz="2800" dirty="0"/>
              <a:t>       Ex. pâncreas e salivares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pt-BR" altLang="pt-BR" sz="2800" dirty="0"/>
          </a:p>
          <a:p>
            <a:pPr lvl="1" eaLnBrk="1" hangingPunct="1">
              <a:lnSpc>
                <a:spcPct val="80000"/>
              </a:lnSpc>
            </a:pPr>
            <a:r>
              <a:rPr lang="pt-BR" altLang="pt-BR" sz="2800" dirty="0"/>
              <a:t> </a:t>
            </a:r>
            <a:r>
              <a:rPr lang="pt-BR" altLang="pt-BR" sz="2800" b="1" dirty="0"/>
              <a:t>Holócrina:</a:t>
            </a:r>
            <a:r>
              <a:rPr lang="pt-BR" altLang="pt-BR" sz="2800" dirty="0"/>
              <a:t> perda total do citoplasma. </a:t>
            </a:r>
          </a:p>
          <a:p>
            <a:pPr lvl="1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pt-BR" altLang="pt-BR" sz="2800" dirty="0"/>
              <a:t>	Ex: sebácea</a:t>
            </a:r>
          </a:p>
          <a:p>
            <a:pPr lvl="1" eaLnBrk="1" hangingPunct="1">
              <a:lnSpc>
                <a:spcPct val="80000"/>
              </a:lnSpc>
            </a:pPr>
            <a:endParaRPr lang="pt-BR" altLang="pt-BR" sz="2800" dirty="0"/>
          </a:p>
          <a:p>
            <a:pPr lvl="1" eaLnBrk="1" hangingPunct="1">
              <a:lnSpc>
                <a:spcPct val="80000"/>
              </a:lnSpc>
            </a:pPr>
            <a:r>
              <a:rPr lang="pt-BR" altLang="pt-BR" sz="2800" dirty="0"/>
              <a:t> </a:t>
            </a:r>
            <a:r>
              <a:rPr lang="pt-BR" altLang="pt-BR" sz="2800" b="1" dirty="0"/>
              <a:t>Apócrinas:</a:t>
            </a:r>
            <a:r>
              <a:rPr lang="pt-BR" altLang="pt-BR" sz="2800" dirty="0"/>
              <a:t> perda parcial do citoplasma. Ex:sudoríparas</a:t>
            </a:r>
          </a:p>
          <a:p>
            <a:pPr algn="just" eaLnBrk="1" hangingPunct="1">
              <a:lnSpc>
                <a:spcPct val="80000"/>
              </a:lnSpc>
            </a:pPr>
            <a:endParaRPr lang="pt-BR" altLang="pt-BR" sz="2800" dirty="0"/>
          </a:p>
        </p:txBody>
      </p:sp>
    </p:spTree>
    <p:extLst>
      <p:ext uri="{BB962C8B-B14F-4D97-AF65-F5344CB8AC3E}">
        <p14:creationId xmlns:p14="http://schemas.microsoft.com/office/powerpoint/2010/main" val="1997508106"/>
      </p:ext>
    </p:extLst>
  </p:cSld>
  <p:clrMapOvr>
    <a:masterClrMapping/>
  </p:clrMapOvr>
  <p:transition>
    <p:random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9906000" cy="1143000"/>
          </a:xfrm>
        </p:spPr>
        <p:txBody>
          <a:bodyPr/>
          <a:lstStyle/>
          <a:p>
            <a:pPr eaLnBrk="1" hangingPunct="1"/>
            <a:r>
              <a:rPr lang="pt-BR" altLang="pt-BR" sz="3500" b="0"/>
              <a:t>Tipos glandulares (Classificação)</a:t>
            </a:r>
          </a:p>
        </p:txBody>
      </p:sp>
      <p:sp>
        <p:nvSpPr>
          <p:cNvPr id="65539" name="Rectangle 3"/>
          <p:cNvSpPr>
            <a:spLocks noChangeArrowheads="1"/>
          </p:cNvSpPr>
          <p:nvPr/>
        </p:nvSpPr>
        <p:spPr bwMode="auto">
          <a:xfrm>
            <a:off x="528638" y="3178175"/>
            <a:ext cx="8229600" cy="7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pt-BR"/>
          </a:p>
        </p:txBody>
      </p:sp>
      <p:pic>
        <p:nvPicPr>
          <p:cNvPr id="65540" name="Picture 4" descr="147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275" y="1770063"/>
            <a:ext cx="7029450" cy="331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1" name="Rectangle 5"/>
          <p:cNvSpPr>
            <a:spLocks noChangeArrowheads="1"/>
          </p:cNvSpPr>
          <p:nvPr/>
        </p:nvSpPr>
        <p:spPr bwMode="auto">
          <a:xfrm>
            <a:off x="390525" y="3811588"/>
            <a:ext cx="8229600" cy="7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pt-BR"/>
          </a:p>
        </p:txBody>
      </p:sp>
      <p:sp>
        <p:nvSpPr>
          <p:cNvPr id="65542" name="Rectangle 6"/>
          <p:cNvSpPr>
            <a:spLocks noChangeArrowheads="1"/>
          </p:cNvSpPr>
          <p:nvPr/>
        </p:nvSpPr>
        <p:spPr bwMode="auto">
          <a:xfrm>
            <a:off x="-36513" y="5181600"/>
            <a:ext cx="9221788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pt-BR" sz="2800" b="1">
              <a:solidFill>
                <a:srgbClr val="000066"/>
              </a:solidFill>
              <a:cs typeface="Arial" panose="020B0604020202020204" pitchFamily="34" charset="0"/>
            </a:endParaRPr>
          </a:p>
          <a:p>
            <a:pPr lvl="1">
              <a:buFontTx/>
              <a:buAutoNum type="arabicPeriod"/>
            </a:pPr>
            <a:r>
              <a:rPr lang="en-US" altLang="pt-BR" sz="2800" b="1">
                <a:solidFill>
                  <a:srgbClr val="000066"/>
                </a:solidFill>
                <a:cs typeface="Arial" panose="020B0604020202020204" pitchFamily="34" charset="0"/>
              </a:rPr>
              <a:t>Glándula apócrina: perda parcial do citoplasma </a:t>
            </a:r>
          </a:p>
          <a:p>
            <a:pPr lvl="1">
              <a:buFontTx/>
              <a:buAutoNum type="arabicPeriod"/>
            </a:pPr>
            <a:r>
              <a:rPr lang="en-US" altLang="pt-BR" sz="2800" b="1">
                <a:solidFill>
                  <a:srgbClr val="000066"/>
                </a:solidFill>
                <a:cs typeface="Arial" panose="020B0604020202020204" pitchFamily="34" charset="0"/>
              </a:rPr>
              <a:t>Glándula holócrina: perda total </a:t>
            </a:r>
          </a:p>
          <a:p>
            <a:pPr lvl="1">
              <a:buFontTx/>
              <a:buAutoNum type="arabicPeriod"/>
            </a:pPr>
            <a:r>
              <a:rPr lang="en-US" altLang="pt-BR" sz="2800" b="1">
                <a:solidFill>
                  <a:srgbClr val="000066"/>
                </a:solidFill>
                <a:cs typeface="Arial" panose="020B0604020202020204" pitchFamily="34" charset="0"/>
              </a:rPr>
              <a:t>Glándula merócrina: sem lesão celular</a:t>
            </a:r>
          </a:p>
          <a:p>
            <a:endParaRPr lang="en-US" altLang="pt-BR" sz="2800" b="1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65543" name="Text Box 7"/>
          <p:cNvSpPr txBox="1">
            <a:spLocks noChangeArrowheads="1"/>
          </p:cNvSpPr>
          <p:nvPr/>
        </p:nvSpPr>
        <p:spPr bwMode="auto">
          <a:xfrm>
            <a:off x="1066800" y="1219200"/>
            <a:ext cx="5029200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</a:pPr>
            <a:r>
              <a:rPr lang="pt-BR" altLang="pt-BR" sz="3200">
                <a:latin typeface="Tahoma" panose="020B0604030504040204" pitchFamily="34" charset="0"/>
              </a:rPr>
              <a:t>Forma de secreção: </a:t>
            </a:r>
          </a:p>
          <a:p>
            <a:pPr eaLnBrk="1" hangingPunct="1">
              <a:spcBef>
                <a:spcPct val="50000"/>
              </a:spcBef>
            </a:pPr>
            <a:endParaRPr lang="pt-BR" altLang="pt-BR" sz="2400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5307293"/>
      </p:ext>
    </p:extLst>
  </p:cSld>
  <p:clrMapOvr>
    <a:masterClrMapping/>
  </p:clrMapOvr>
  <p:transition>
    <p:rand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4"/>
          <p:cNvSpPr>
            <a:spLocks noChangeArrowheads="1"/>
          </p:cNvSpPr>
          <p:nvPr/>
        </p:nvSpPr>
        <p:spPr bwMode="auto">
          <a:xfrm>
            <a:off x="755650" y="549275"/>
            <a:ext cx="6400800" cy="204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altLang="pt-BR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Tipos básicos de tecidos: 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pt-BR" altLang="pt-BR" sz="32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Nervoso</a:t>
            </a:r>
            <a:endParaRPr lang="pt-BR" altLang="pt-BR" sz="32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endParaRPr lang="pt-BR" altLang="pt-BR" sz="32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3" name="Picture 6" descr="nervoso_html_m3b48ce6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775" y="2565400"/>
            <a:ext cx="5486400" cy="277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Text Box 7"/>
          <p:cNvSpPr txBox="1">
            <a:spLocks noChangeArrowheads="1"/>
          </p:cNvSpPr>
          <p:nvPr/>
        </p:nvSpPr>
        <p:spPr bwMode="auto">
          <a:xfrm>
            <a:off x="468313" y="2276475"/>
            <a:ext cx="2590800" cy="301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2400" b="1"/>
              <a:t>Células com longos prolongamentos</a:t>
            </a:r>
          </a:p>
          <a:p>
            <a:pPr eaLnBrk="1" hangingPunct="1"/>
            <a:endParaRPr lang="pt-BR" altLang="pt-BR" sz="2400" b="1"/>
          </a:p>
          <a:p>
            <a:pPr eaLnBrk="1" hangingPunct="1"/>
            <a:r>
              <a:rPr lang="pt-BR" altLang="pt-BR" sz="2400" b="1"/>
              <a:t>Função: Transmissão de impulsos nervosos</a:t>
            </a:r>
          </a:p>
        </p:txBody>
      </p:sp>
    </p:spTree>
    <p:extLst>
      <p:ext uri="{BB962C8B-B14F-4D97-AF65-F5344CB8AC3E}">
        <p14:creationId xmlns:p14="http://schemas.microsoft.com/office/powerpoint/2010/main" val="1777113072"/>
      </p:ext>
    </p:extLst>
  </p:cSld>
  <p:clrMapOvr>
    <a:masterClrMapping/>
  </p:clrMapOvr>
  <p:transition spd="slow"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04664"/>
            <a:ext cx="8229600" cy="1143000"/>
          </a:xfrm>
        </p:spPr>
        <p:txBody>
          <a:bodyPr/>
          <a:lstStyle/>
          <a:p>
            <a:pPr algn="ctr" eaLnBrk="1" hangingPunct="1"/>
            <a:r>
              <a:rPr lang="pt-BR" altLang="pt-BR" b="1" dirty="0">
                <a:solidFill>
                  <a:srgbClr val="CC0000"/>
                </a:solidFill>
              </a:rPr>
              <a:t>Glândulas Endócrinas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1663" y="1773238"/>
            <a:ext cx="7786687" cy="2735262"/>
          </a:xfrm>
        </p:spPr>
        <p:txBody>
          <a:bodyPr/>
          <a:lstStyle/>
          <a:p>
            <a:pPr eaLnBrk="1" hangingPunct="1"/>
            <a:r>
              <a:rPr lang="pt-BR" altLang="pt-BR" sz="2600" b="1" dirty="0"/>
              <a:t>Não possuem ductos</a:t>
            </a:r>
            <a:endParaRPr lang="pt-BR" altLang="pt-BR" sz="1000" b="1" dirty="0"/>
          </a:p>
          <a:p>
            <a:pPr eaLnBrk="1" hangingPunct="1"/>
            <a:r>
              <a:rPr lang="pt-BR" altLang="pt-BR" sz="2600" dirty="0"/>
              <a:t>A conexão com o epitélio foi obliterada durante o desenvolvimento</a:t>
            </a:r>
            <a:endParaRPr lang="pt-BR" altLang="pt-BR" sz="1000" dirty="0"/>
          </a:p>
          <a:p>
            <a:pPr eaLnBrk="1" hangingPunct="1"/>
            <a:r>
              <a:rPr lang="pt-BR" altLang="pt-BR" sz="2600" dirty="0"/>
              <a:t>Secreções (hormônios) são lançadas no sangue</a:t>
            </a:r>
          </a:p>
          <a:p>
            <a:pPr eaLnBrk="1" hangingPunct="1"/>
            <a:r>
              <a:rPr lang="pt-BR" altLang="pt-BR" sz="2600" dirty="0"/>
              <a:t>São classificadas de acordo com a organização de suas células em : </a:t>
            </a:r>
            <a:r>
              <a:rPr lang="pt-BR" altLang="pt-BR" sz="2600" b="1" dirty="0"/>
              <a:t>cordonal </a:t>
            </a:r>
            <a:r>
              <a:rPr lang="pt-BR" altLang="pt-BR" sz="2600" dirty="0"/>
              <a:t>ou </a:t>
            </a:r>
            <a:r>
              <a:rPr lang="pt-BR" altLang="pt-BR" sz="2600" b="1" dirty="0"/>
              <a:t>folicular</a:t>
            </a:r>
          </a:p>
        </p:txBody>
      </p:sp>
      <p:sp>
        <p:nvSpPr>
          <p:cNvPr id="66564" name="Text Box 4"/>
          <p:cNvSpPr txBox="1">
            <a:spLocks noChangeArrowheads="1"/>
          </p:cNvSpPr>
          <p:nvPr/>
        </p:nvSpPr>
        <p:spPr bwMode="auto">
          <a:xfrm>
            <a:off x="827088" y="4149725"/>
            <a:ext cx="73660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indent="-555625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2" eaLnBrk="1" hangingPunct="1"/>
            <a:endParaRPr lang="pt-BR" altLang="pt-BR" sz="2400" b="1" dirty="0">
              <a:solidFill>
                <a:srgbClr val="CC0000"/>
              </a:solidFill>
            </a:endParaRPr>
          </a:p>
          <a:p>
            <a:pPr lvl="2" eaLnBrk="1" hangingPunct="1"/>
            <a:r>
              <a:rPr lang="pt-BR" altLang="pt-BR" sz="2400" b="1" dirty="0">
                <a:solidFill>
                  <a:srgbClr val="CC0000"/>
                </a:solidFill>
              </a:rPr>
              <a:t>Cordonal:</a:t>
            </a:r>
            <a:r>
              <a:rPr lang="pt-BR" altLang="pt-BR" sz="2400" dirty="0"/>
              <a:t> Células formam cordões maciços</a:t>
            </a:r>
          </a:p>
          <a:p>
            <a:pPr lvl="2" eaLnBrk="1" hangingPunct="1"/>
            <a:endParaRPr lang="pt-BR" altLang="pt-BR" sz="2400" dirty="0"/>
          </a:p>
          <a:p>
            <a:pPr eaLnBrk="1" hangingPunct="1"/>
            <a:r>
              <a:rPr lang="pt-BR" altLang="pt-BR" sz="2400" b="1" dirty="0">
                <a:solidFill>
                  <a:srgbClr val="CC0000"/>
                </a:solidFill>
              </a:rPr>
              <a:t>    Folicular:</a:t>
            </a:r>
            <a:r>
              <a:rPr lang="pt-BR" altLang="pt-BR" sz="2400" b="1" dirty="0"/>
              <a:t> C</a:t>
            </a:r>
            <a:r>
              <a:rPr lang="pt-BR" altLang="pt-BR" sz="2400" dirty="0"/>
              <a:t>élulas formam vesículas ou folículos</a:t>
            </a:r>
          </a:p>
          <a:p>
            <a:pPr eaLnBrk="1" hangingPunct="1"/>
            <a:endParaRPr lang="pt-BR" altLang="pt-BR" sz="2400" dirty="0">
              <a:solidFill>
                <a:srgbClr val="CC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159642"/>
      </p:ext>
    </p:extLst>
  </p:cSld>
  <p:clrMapOvr>
    <a:masterClrMapping/>
  </p:clrMapOvr>
  <p:transition spd="slow"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2591837"/>
            <a:ext cx="8100392" cy="425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CaixaDeTexto 2"/>
          <p:cNvSpPr txBox="1">
            <a:spLocks noChangeArrowheads="1"/>
          </p:cNvSpPr>
          <p:nvPr/>
        </p:nvSpPr>
        <p:spPr bwMode="auto">
          <a:xfrm>
            <a:off x="783496" y="3429000"/>
            <a:ext cx="13001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2000" b="1" dirty="0">
                <a:cs typeface="Arial" panose="020B0604020202020204" pitchFamily="34" charset="0"/>
              </a:rPr>
              <a:t>Cordonal</a:t>
            </a:r>
          </a:p>
        </p:txBody>
      </p:sp>
      <p:sp>
        <p:nvSpPr>
          <p:cNvPr id="67588" name="CaixaDeTexto 3"/>
          <p:cNvSpPr txBox="1">
            <a:spLocks noChangeArrowheads="1"/>
          </p:cNvSpPr>
          <p:nvPr/>
        </p:nvSpPr>
        <p:spPr bwMode="auto">
          <a:xfrm>
            <a:off x="7812360" y="3429000"/>
            <a:ext cx="12414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2000" b="1" dirty="0">
                <a:cs typeface="Arial" panose="020B0604020202020204" pitchFamily="34" charset="0"/>
              </a:rPr>
              <a:t>Folicular</a:t>
            </a:r>
          </a:p>
        </p:txBody>
      </p:sp>
      <p:sp>
        <p:nvSpPr>
          <p:cNvPr id="67589" name="Text Box 5"/>
          <p:cNvSpPr txBox="1">
            <a:spLocks noChangeArrowheads="1"/>
          </p:cNvSpPr>
          <p:nvPr/>
        </p:nvSpPr>
        <p:spPr bwMode="auto">
          <a:xfrm>
            <a:off x="751854" y="1072903"/>
            <a:ext cx="7920038" cy="16319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10000"/>
              </a:lnSpc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pt-BR" altLang="pt-BR" sz="2200" b="1" dirty="0">
                <a:solidFill>
                  <a:srgbClr val="CC0000"/>
                </a:solidFill>
                <a:cs typeface="Arial" panose="020B0604020202020204" pitchFamily="34" charset="0"/>
              </a:rPr>
              <a:t>Cordonal:</a:t>
            </a:r>
            <a:r>
              <a:rPr lang="pt-BR" altLang="pt-BR" sz="2200" b="1" dirty="0">
                <a:cs typeface="Arial" panose="020B0604020202020204" pitchFamily="34" charset="0"/>
              </a:rPr>
              <a:t> cordões celulares separados por capilares (adrenal, paratireóide, pâncreas endócrino, hipófise)</a:t>
            </a:r>
          </a:p>
          <a:p>
            <a:pPr algn="just" eaLnBrk="1" hangingPunct="1">
              <a:lnSpc>
                <a:spcPct val="110000"/>
              </a:lnSpc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pt-BR" altLang="pt-BR" sz="2200" b="1" dirty="0">
                <a:solidFill>
                  <a:srgbClr val="CC0000"/>
                </a:solidFill>
                <a:cs typeface="Arial" panose="020B0604020202020204" pitchFamily="34" charset="0"/>
              </a:rPr>
              <a:t>Folicular ou vesicular:</a:t>
            </a:r>
            <a:r>
              <a:rPr lang="pt-BR" altLang="pt-BR" sz="2200" b="1" dirty="0">
                <a:solidFill>
                  <a:srgbClr val="FF6600"/>
                </a:solidFill>
                <a:cs typeface="Arial" panose="020B0604020202020204" pitchFamily="34" charset="0"/>
              </a:rPr>
              <a:t> </a:t>
            </a:r>
            <a:r>
              <a:rPr lang="pt-BR" altLang="pt-BR" sz="2200" b="1" dirty="0">
                <a:cs typeface="Arial" panose="020B0604020202020204" pitchFamily="34" charset="0"/>
              </a:rPr>
              <a:t>vesículas com uma camada celular (tireóide)</a:t>
            </a:r>
          </a:p>
        </p:txBody>
      </p:sp>
    </p:spTree>
    <p:extLst>
      <p:ext uri="{BB962C8B-B14F-4D97-AF65-F5344CB8AC3E}">
        <p14:creationId xmlns:p14="http://schemas.microsoft.com/office/powerpoint/2010/main" val="4170389316"/>
      </p:ext>
    </p:extLst>
  </p:cSld>
  <p:clrMapOvr>
    <a:masterClrMapping/>
  </p:clrMapOvr>
  <p:transition spd="slow"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869950"/>
            <a:ext cx="8066088" cy="5988050"/>
          </a:xfrm>
          <a:prstGeom prst="rect">
            <a:avLst/>
          </a:prstGeom>
          <a:noFill/>
          <a:ln w="25400">
            <a:solidFill>
              <a:srgbClr val="00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11" name="Text Box 3"/>
          <p:cNvSpPr txBox="1">
            <a:spLocks noChangeArrowheads="1"/>
          </p:cNvSpPr>
          <p:nvPr/>
        </p:nvSpPr>
        <p:spPr bwMode="auto">
          <a:xfrm>
            <a:off x="1000125" y="142875"/>
            <a:ext cx="74533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altLang="pt-BR" b="1">
                <a:solidFill>
                  <a:srgbClr val="B30D4C"/>
                </a:solidFill>
                <a:latin typeface="Constantia" panose="02030602050306030303" pitchFamily="18" charset="0"/>
                <a:cs typeface="Arial" panose="020B0604020202020204" pitchFamily="34" charset="0"/>
              </a:rPr>
              <a:t>Glândula endócrina cordonal</a:t>
            </a:r>
          </a:p>
        </p:txBody>
      </p:sp>
    </p:spTree>
    <p:extLst>
      <p:ext uri="{BB962C8B-B14F-4D97-AF65-F5344CB8AC3E}">
        <p14:creationId xmlns:p14="http://schemas.microsoft.com/office/powerpoint/2010/main" val="572073964"/>
      </p:ext>
    </p:extLst>
  </p:cSld>
  <p:clrMapOvr>
    <a:masterClrMapping/>
  </p:clrMapOvr>
  <p:transition spd="slow"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857250"/>
            <a:ext cx="5507038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2476755-CBD5-430B-B590-927E1FC0E521}"/>
              </a:ext>
            </a:extLst>
          </p:cNvPr>
          <p:cNvSpPr txBox="1"/>
          <p:nvPr/>
        </p:nvSpPr>
        <p:spPr>
          <a:xfrm>
            <a:off x="683568" y="285750"/>
            <a:ext cx="81252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pt-BR" altLang="pt-BR" sz="2800" b="1" dirty="0">
                <a:solidFill>
                  <a:srgbClr val="B30D4C"/>
                </a:solidFill>
                <a:cs typeface="Arial" panose="020B0604020202020204" pitchFamily="34" charset="0"/>
              </a:rPr>
              <a:t>Glândula endócrina cordonal - Paratireóide</a:t>
            </a:r>
          </a:p>
        </p:txBody>
      </p:sp>
    </p:spTree>
    <p:extLst>
      <p:ext uri="{BB962C8B-B14F-4D97-AF65-F5344CB8AC3E}">
        <p14:creationId xmlns:p14="http://schemas.microsoft.com/office/powerpoint/2010/main" val="319514965"/>
      </p:ext>
    </p:extLst>
  </p:cSld>
  <p:clrMapOvr>
    <a:masterClrMapping/>
  </p:clrMapOvr>
  <p:transition spd="slow"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928688"/>
            <a:ext cx="8715375" cy="5786437"/>
          </a:xfrm>
          <a:prstGeom prst="rect">
            <a:avLst/>
          </a:prstGeom>
          <a:noFill/>
          <a:ln w="25400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659" name="CaixaDeTexto 11"/>
          <p:cNvSpPr txBox="1">
            <a:spLocks noChangeArrowheads="1"/>
          </p:cNvSpPr>
          <p:nvPr/>
        </p:nvSpPr>
        <p:spPr bwMode="auto">
          <a:xfrm>
            <a:off x="1285875" y="214313"/>
            <a:ext cx="65881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b="1">
                <a:solidFill>
                  <a:srgbClr val="B30D4C"/>
                </a:solidFill>
                <a:latin typeface="Constantia" panose="02030602050306030303" pitchFamily="18" charset="0"/>
                <a:cs typeface="Arial" panose="020B0604020202020204" pitchFamily="34" charset="0"/>
              </a:rPr>
              <a:t>Glândula Endócrina Folicular</a:t>
            </a:r>
          </a:p>
        </p:txBody>
      </p:sp>
    </p:spTree>
    <p:extLst>
      <p:ext uri="{BB962C8B-B14F-4D97-AF65-F5344CB8AC3E}">
        <p14:creationId xmlns:p14="http://schemas.microsoft.com/office/powerpoint/2010/main" val="2035055965"/>
      </p:ext>
    </p:extLst>
  </p:cSld>
  <p:clrMapOvr>
    <a:masterClrMapping/>
  </p:clrMapOvr>
  <p:transition spd="slow"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857250"/>
            <a:ext cx="7858125" cy="5786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ADC2AF4-DC1C-4052-863A-3B0EB65C024B}"/>
              </a:ext>
            </a:extLst>
          </p:cNvPr>
          <p:cNvSpPr txBox="1"/>
          <p:nvPr/>
        </p:nvSpPr>
        <p:spPr>
          <a:xfrm>
            <a:off x="1139687" y="214312"/>
            <a:ext cx="686462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pt-BR" b="1" dirty="0" err="1">
                <a:solidFill>
                  <a:srgbClr val="B30D4C"/>
                </a:solidFill>
                <a:latin typeface="Constantia" panose="02030602050306030303" pitchFamily="18" charset="0"/>
                <a:cs typeface="Arial" panose="020B0604020202020204" pitchFamily="34" charset="0"/>
              </a:rPr>
              <a:t>Glândula</a:t>
            </a:r>
            <a:r>
              <a:rPr lang="en-US" altLang="pt-BR" b="1" dirty="0">
                <a:solidFill>
                  <a:srgbClr val="B30D4C"/>
                </a:solidFill>
                <a:latin typeface="Constantia" panose="02030602050306030303" pitchFamily="18" charset="0"/>
                <a:cs typeface="Arial" panose="020B0604020202020204" pitchFamily="34" charset="0"/>
              </a:rPr>
              <a:t> </a:t>
            </a:r>
            <a:r>
              <a:rPr lang="en-US" altLang="pt-BR" b="1" dirty="0" err="1">
                <a:solidFill>
                  <a:srgbClr val="B30D4C"/>
                </a:solidFill>
                <a:latin typeface="Constantia" panose="02030602050306030303" pitchFamily="18" charset="0"/>
                <a:cs typeface="Arial" panose="020B0604020202020204" pitchFamily="34" charset="0"/>
              </a:rPr>
              <a:t>endócrina</a:t>
            </a:r>
            <a:r>
              <a:rPr lang="en-US" altLang="pt-BR" b="1" dirty="0">
                <a:solidFill>
                  <a:srgbClr val="B30D4C"/>
                </a:solidFill>
                <a:latin typeface="Constantia" panose="02030602050306030303" pitchFamily="18" charset="0"/>
                <a:cs typeface="Arial" panose="020B0604020202020204" pitchFamily="34" charset="0"/>
              </a:rPr>
              <a:t> </a:t>
            </a:r>
            <a:r>
              <a:rPr lang="en-US" altLang="pt-BR" b="1" dirty="0" err="1">
                <a:solidFill>
                  <a:srgbClr val="B30D4C"/>
                </a:solidFill>
                <a:latin typeface="Constantia" panose="02030602050306030303" pitchFamily="18" charset="0"/>
                <a:cs typeface="Arial" panose="020B0604020202020204" pitchFamily="34" charset="0"/>
              </a:rPr>
              <a:t>folicular</a:t>
            </a:r>
            <a:r>
              <a:rPr lang="en-US" altLang="pt-BR" b="1" dirty="0">
                <a:solidFill>
                  <a:srgbClr val="B30D4C"/>
                </a:solidFill>
                <a:latin typeface="Constantia" panose="02030602050306030303" pitchFamily="18" charset="0"/>
                <a:cs typeface="Arial" panose="020B0604020202020204" pitchFamily="34" charset="0"/>
              </a:rPr>
              <a:t> -</a:t>
            </a:r>
            <a:r>
              <a:rPr lang="en-US" altLang="pt-BR" b="1" dirty="0">
                <a:solidFill>
                  <a:srgbClr val="B30D4C"/>
                </a:solidFill>
                <a:cs typeface="Arial" panose="020B0604020202020204" pitchFamily="34" charset="0"/>
              </a:rPr>
              <a:t> </a:t>
            </a:r>
            <a:r>
              <a:rPr lang="en-US" altLang="pt-BR" b="1" dirty="0" err="1">
                <a:solidFill>
                  <a:srgbClr val="B30D4C"/>
                </a:solidFill>
                <a:cs typeface="Arial" panose="020B0604020202020204" pitchFamily="34" charset="0"/>
              </a:rPr>
              <a:t>T</a:t>
            </a:r>
            <a:r>
              <a:rPr lang="en-US" altLang="pt-BR" b="1" dirty="0" err="1">
                <a:solidFill>
                  <a:srgbClr val="B30D4C"/>
                </a:solidFill>
                <a:latin typeface="Constantia" panose="02030602050306030303" pitchFamily="18" charset="0"/>
                <a:cs typeface="Arial" panose="020B0604020202020204" pitchFamily="34" charset="0"/>
              </a:rPr>
              <a:t>ireóide</a:t>
            </a:r>
            <a:endParaRPr lang="en-US" altLang="pt-BR" b="1" dirty="0">
              <a:solidFill>
                <a:srgbClr val="B30D4C"/>
              </a:solidFill>
              <a:latin typeface="Constantia" panose="02030602050306030303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0055851"/>
      </p:ext>
    </p:extLst>
  </p:cSld>
  <p:clrMapOvr>
    <a:masterClrMapping/>
  </p:clrMapOvr>
  <p:transition spd="slow"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Espaço Reservado para Conteúdo 1"/>
          <p:cNvSpPr>
            <a:spLocks noGrp="1"/>
          </p:cNvSpPr>
          <p:nvPr>
            <p:ph idx="4294967295"/>
          </p:nvPr>
        </p:nvSpPr>
        <p:spPr>
          <a:xfrm>
            <a:off x="142875" y="1643063"/>
            <a:ext cx="3286125" cy="428625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pt-BR" sz="1900" b="1"/>
              <a:t>Hipófise (adeno e neuro)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pt-BR" sz="1900" b="1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pt-BR" sz="1900" b="1"/>
              <a:t>Tireóide e Paratieróide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pt-BR" sz="1900" b="1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pt-BR" sz="1900" b="1"/>
              <a:t>Adrenal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pt-BR" sz="1900" b="1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pt-BR" sz="1900" b="1"/>
              <a:t>Ilhota de Langerhans (porção endócrina do pâncreas) 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pt-BR" sz="1900" b="1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pt-BR" sz="1900" b="1"/>
              <a:t>Parte do ovário e testículos</a:t>
            </a:r>
          </a:p>
        </p:txBody>
      </p:sp>
      <p:sp>
        <p:nvSpPr>
          <p:cNvPr id="72707" name="Título 2"/>
          <p:cNvSpPr>
            <a:spLocks noGrp="1"/>
          </p:cNvSpPr>
          <p:nvPr>
            <p:ph type="title" idx="4294967295"/>
          </p:nvPr>
        </p:nvSpPr>
        <p:spPr>
          <a:xfrm>
            <a:off x="0" y="142875"/>
            <a:ext cx="3571875" cy="1143000"/>
          </a:xfrm>
        </p:spPr>
        <p:txBody>
          <a:bodyPr anchor="ctr"/>
          <a:lstStyle/>
          <a:p>
            <a:pPr eaLnBrk="1" hangingPunct="1"/>
            <a:r>
              <a:rPr lang="pt-BR" altLang="pt-BR" sz="2200">
                <a:solidFill>
                  <a:srgbClr val="B30D4C"/>
                </a:solidFill>
                <a:latin typeface="Constantia" panose="02030602050306030303" pitchFamily="18" charset="0"/>
              </a:rPr>
              <a:t>Glândulas </a:t>
            </a:r>
            <a:r>
              <a:rPr lang="pt-BR" altLang="pt-BR" sz="2200">
                <a:solidFill>
                  <a:srgbClr val="CC0000"/>
                </a:solidFill>
                <a:latin typeface="Constantia" panose="02030602050306030303" pitchFamily="18" charset="0"/>
              </a:rPr>
              <a:t>endócrinas</a:t>
            </a:r>
          </a:p>
        </p:txBody>
      </p:sp>
      <p:pic>
        <p:nvPicPr>
          <p:cNvPr id="72708" name="Picture 2" descr="C:\Users\lucelia\Pictures\sistema endocrin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8" y="0"/>
            <a:ext cx="5104010" cy="6858000"/>
          </a:xfrm>
          <a:prstGeom prst="rect">
            <a:avLst/>
          </a:prstGeom>
          <a:noFill/>
          <a:ln w="31750">
            <a:solidFill>
              <a:srgbClr val="B30D4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709" name="CaixaDeTexto 9"/>
          <p:cNvSpPr txBox="1">
            <a:spLocks noChangeArrowheads="1"/>
          </p:cNvSpPr>
          <p:nvPr/>
        </p:nvSpPr>
        <p:spPr bwMode="auto">
          <a:xfrm>
            <a:off x="3571875" y="4357688"/>
            <a:ext cx="1285875" cy="3381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1600" b="1">
                <a:solidFill>
                  <a:srgbClr val="C00000"/>
                </a:solidFill>
                <a:cs typeface="Arial" panose="020B0604020202020204" pitchFamily="34" charset="0"/>
              </a:rPr>
              <a:t>Pâncreas</a:t>
            </a:r>
          </a:p>
        </p:txBody>
      </p:sp>
      <p:sp>
        <p:nvSpPr>
          <p:cNvPr id="72710" name="CaixaDeTexto 10"/>
          <p:cNvSpPr txBox="1">
            <a:spLocks noChangeArrowheads="1"/>
          </p:cNvSpPr>
          <p:nvPr/>
        </p:nvSpPr>
        <p:spPr bwMode="auto">
          <a:xfrm>
            <a:off x="3571875" y="1857375"/>
            <a:ext cx="1214438" cy="338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1600" b="1">
                <a:solidFill>
                  <a:srgbClr val="CC0099"/>
                </a:solidFill>
                <a:cs typeface="Arial" panose="020B0604020202020204" pitchFamily="34" charset="0"/>
              </a:rPr>
              <a:t>Tireóide</a:t>
            </a:r>
          </a:p>
        </p:txBody>
      </p:sp>
      <p:sp>
        <p:nvSpPr>
          <p:cNvPr id="72711" name="CaixaDeTexto 11"/>
          <p:cNvSpPr txBox="1">
            <a:spLocks noChangeArrowheads="1"/>
          </p:cNvSpPr>
          <p:nvPr/>
        </p:nvSpPr>
        <p:spPr bwMode="auto">
          <a:xfrm>
            <a:off x="3571875" y="1500188"/>
            <a:ext cx="1484313" cy="3381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1600" b="1">
                <a:solidFill>
                  <a:srgbClr val="0070C0"/>
                </a:solidFill>
                <a:cs typeface="Arial" panose="020B0604020202020204" pitchFamily="34" charset="0"/>
              </a:rPr>
              <a:t>Paratireóides</a:t>
            </a:r>
          </a:p>
        </p:txBody>
      </p:sp>
      <p:sp>
        <p:nvSpPr>
          <p:cNvPr id="72712" name="CaixaDeTexto 12"/>
          <p:cNvSpPr txBox="1">
            <a:spLocks noChangeArrowheads="1"/>
          </p:cNvSpPr>
          <p:nvPr/>
        </p:nvSpPr>
        <p:spPr bwMode="auto">
          <a:xfrm>
            <a:off x="3500438" y="3571875"/>
            <a:ext cx="1285875" cy="338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1600" b="1">
                <a:solidFill>
                  <a:srgbClr val="7030A0"/>
                </a:solidFill>
                <a:cs typeface="Arial" panose="020B0604020202020204" pitchFamily="34" charset="0"/>
              </a:rPr>
              <a:t>Adrenal</a:t>
            </a:r>
          </a:p>
        </p:txBody>
      </p:sp>
      <p:cxnSp>
        <p:nvCxnSpPr>
          <p:cNvPr id="15" name="Conector reto 14"/>
          <p:cNvCxnSpPr>
            <a:cxnSpLocks/>
          </p:cNvCxnSpPr>
          <p:nvPr/>
        </p:nvCxnSpPr>
        <p:spPr>
          <a:xfrm flipV="1">
            <a:off x="4643438" y="3762375"/>
            <a:ext cx="1728762" cy="2381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to 17"/>
          <p:cNvCxnSpPr>
            <a:cxnSpLocks/>
          </p:cNvCxnSpPr>
          <p:nvPr/>
        </p:nvCxnSpPr>
        <p:spPr>
          <a:xfrm flipV="1">
            <a:off x="4714875" y="1857375"/>
            <a:ext cx="1857375" cy="168275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to 18"/>
          <p:cNvCxnSpPr/>
          <p:nvPr/>
        </p:nvCxnSpPr>
        <p:spPr>
          <a:xfrm>
            <a:off x="5000625" y="1714500"/>
            <a:ext cx="1785938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to 19"/>
          <p:cNvCxnSpPr>
            <a:cxnSpLocks/>
          </p:cNvCxnSpPr>
          <p:nvPr/>
        </p:nvCxnSpPr>
        <p:spPr>
          <a:xfrm flipV="1">
            <a:off x="4643438" y="4187825"/>
            <a:ext cx="2143125" cy="33178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718" name="CaixaDeTexto 29"/>
          <p:cNvSpPr txBox="1">
            <a:spLocks noChangeArrowheads="1"/>
          </p:cNvSpPr>
          <p:nvPr/>
        </p:nvSpPr>
        <p:spPr bwMode="auto">
          <a:xfrm>
            <a:off x="3500438" y="4714875"/>
            <a:ext cx="24320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1600" b="1">
                <a:cs typeface="Arial" panose="020B0604020202020204" pitchFamily="34" charset="0"/>
              </a:rPr>
              <a:t>(Ilhotas de langerhans)</a:t>
            </a:r>
          </a:p>
        </p:txBody>
      </p:sp>
      <p:sp>
        <p:nvSpPr>
          <p:cNvPr id="72719" name="CaixaDeTexto 30"/>
          <p:cNvSpPr txBox="1">
            <a:spLocks noChangeArrowheads="1"/>
          </p:cNvSpPr>
          <p:nvPr/>
        </p:nvSpPr>
        <p:spPr bwMode="auto">
          <a:xfrm>
            <a:off x="3571875" y="785813"/>
            <a:ext cx="1136650" cy="3381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1600" b="1">
                <a:solidFill>
                  <a:srgbClr val="B30D4C"/>
                </a:solidFill>
                <a:cs typeface="Arial" panose="020B0604020202020204" pitchFamily="34" charset="0"/>
              </a:rPr>
              <a:t>Hipófise</a:t>
            </a:r>
          </a:p>
        </p:txBody>
      </p:sp>
      <p:cxnSp>
        <p:nvCxnSpPr>
          <p:cNvPr id="32" name="Conector reto 31"/>
          <p:cNvCxnSpPr>
            <a:cxnSpLocks/>
          </p:cNvCxnSpPr>
          <p:nvPr/>
        </p:nvCxnSpPr>
        <p:spPr>
          <a:xfrm flipV="1">
            <a:off x="4714875" y="785813"/>
            <a:ext cx="2071688" cy="14287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0037953"/>
      </p:ext>
    </p:extLst>
  </p:cSld>
  <p:clrMapOvr>
    <a:masterClrMapping/>
  </p:clrMapOvr>
  <p:transition spd="slow"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>
            <a:spLocks noChangeArrowheads="1"/>
          </p:cNvSpPr>
          <p:nvPr/>
        </p:nvSpPr>
        <p:spPr bwMode="auto">
          <a:xfrm>
            <a:off x="857250" y="1428750"/>
            <a:ext cx="77152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pt-BR" sz="2400" b="1">
                <a:solidFill>
                  <a:srgbClr val="B30D4C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Glândulas que possuem porções endócrinas e exócrinas</a:t>
            </a:r>
          </a:p>
        </p:txBody>
      </p:sp>
      <p:pic>
        <p:nvPicPr>
          <p:cNvPr id="73731" name="Picture 2" descr="http://www.asklepionpharm.com/liverfacts/assets/Liv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3" y="3143250"/>
            <a:ext cx="360045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2" name="Picture 8" descr="Pancre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3286125"/>
            <a:ext cx="3643312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3" name="CaixaDeTexto 12"/>
          <p:cNvSpPr txBox="1">
            <a:spLocks noChangeArrowheads="1"/>
          </p:cNvSpPr>
          <p:nvPr/>
        </p:nvSpPr>
        <p:spPr bwMode="auto">
          <a:xfrm>
            <a:off x="928688" y="2714625"/>
            <a:ext cx="15557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2400" b="1">
                <a:cs typeface="Arial" panose="020B0604020202020204" pitchFamily="34" charset="0"/>
              </a:rPr>
              <a:t>Pâncreas</a:t>
            </a:r>
          </a:p>
        </p:txBody>
      </p:sp>
      <p:sp>
        <p:nvSpPr>
          <p:cNvPr id="73734" name="CaixaDeTexto 13"/>
          <p:cNvSpPr txBox="1">
            <a:spLocks noChangeArrowheads="1"/>
          </p:cNvSpPr>
          <p:nvPr/>
        </p:nvSpPr>
        <p:spPr bwMode="auto">
          <a:xfrm>
            <a:off x="6357938" y="2571750"/>
            <a:ext cx="11906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2400" b="1">
                <a:cs typeface="Arial" panose="020B0604020202020204" pitchFamily="34" charset="0"/>
              </a:rPr>
              <a:t>Fígado</a:t>
            </a:r>
          </a:p>
        </p:txBody>
      </p:sp>
      <p:sp>
        <p:nvSpPr>
          <p:cNvPr id="73735" name="CaixaDeTexto 14"/>
          <p:cNvSpPr txBox="1">
            <a:spLocks noChangeArrowheads="1"/>
          </p:cNvSpPr>
          <p:nvPr/>
        </p:nvSpPr>
        <p:spPr bwMode="auto">
          <a:xfrm>
            <a:off x="2071688" y="214313"/>
            <a:ext cx="51958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4000" b="1">
                <a:latin typeface="Constantia" panose="02030602050306030303" pitchFamily="18" charset="0"/>
                <a:cs typeface="Arial" panose="020B0604020202020204" pitchFamily="34" charset="0"/>
              </a:rPr>
              <a:t>Glândulas anfícrinas</a:t>
            </a:r>
          </a:p>
        </p:txBody>
      </p:sp>
      <p:cxnSp>
        <p:nvCxnSpPr>
          <p:cNvPr id="17" name="Conector reto 16"/>
          <p:cNvCxnSpPr/>
          <p:nvPr/>
        </p:nvCxnSpPr>
        <p:spPr>
          <a:xfrm>
            <a:off x="1428750" y="928688"/>
            <a:ext cx="6429375" cy="1587"/>
          </a:xfrm>
          <a:prstGeom prst="line">
            <a:avLst/>
          </a:prstGeom>
          <a:ln w="412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737" name="Text Box 10"/>
          <p:cNvSpPr txBox="1">
            <a:spLocks noChangeArrowheads="1"/>
          </p:cNvSpPr>
          <p:nvPr/>
        </p:nvSpPr>
        <p:spPr bwMode="auto">
          <a:xfrm>
            <a:off x="179388" y="5776913"/>
            <a:ext cx="403225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1600"/>
              <a:t>Glândulas exócrinas: suco pancreático</a:t>
            </a:r>
          </a:p>
          <a:p>
            <a:pPr algn="ctr" eaLnBrk="1" hangingPunct="1"/>
            <a:r>
              <a:rPr lang="pt-BR" altLang="pt-BR" sz="1600"/>
              <a:t>Glândulas endócrinas (ilhotas de Langerhans): insulina </a:t>
            </a:r>
          </a:p>
        </p:txBody>
      </p:sp>
      <p:sp>
        <p:nvSpPr>
          <p:cNvPr id="73738" name="Text Box 11"/>
          <p:cNvSpPr txBox="1">
            <a:spLocks noChangeArrowheads="1"/>
          </p:cNvSpPr>
          <p:nvPr/>
        </p:nvSpPr>
        <p:spPr bwMode="auto">
          <a:xfrm>
            <a:off x="4716463" y="5805488"/>
            <a:ext cx="40322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1600"/>
              <a:t>Glândulas exócrinas: bile</a:t>
            </a:r>
          </a:p>
          <a:p>
            <a:pPr algn="ctr" eaLnBrk="1" hangingPunct="1"/>
            <a:r>
              <a:rPr lang="pt-BR" altLang="pt-BR" sz="1600"/>
              <a:t>Glândulas endócrinas: proteínas</a:t>
            </a:r>
          </a:p>
        </p:txBody>
      </p:sp>
    </p:spTree>
    <p:extLst>
      <p:ext uri="{BB962C8B-B14F-4D97-AF65-F5344CB8AC3E}">
        <p14:creationId xmlns:p14="http://schemas.microsoft.com/office/powerpoint/2010/main" val="36876512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ítulo 1"/>
          <p:cNvSpPr>
            <a:spLocks noGrp="1"/>
          </p:cNvSpPr>
          <p:nvPr>
            <p:ph type="title"/>
          </p:nvPr>
        </p:nvSpPr>
        <p:spPr>
          <a:xfrm>
            <a:off x="468313" y="908050"/>
            <a:ext cx="8229600" cy="1143000"/>
          </a:xfrm>
        </p:spPr>
        <p:txBody>
          <a:bodyPr/>
          <a:lstStyle/>
          <a:p>
            <a:pPr algn="ctr"/>
            <a:r>
              <a:rPr lang="en-US" sz="6000"/>
              <a:t>Bem vindos ao mundo da</a:t>
            </a:r>
            <a:endParaRPr lang="pt-BR" sz="6000" b="1"/>
          </a:p>
        </p:txBody>
      </p:sp>
      <p:sp>
        <p:nvSpPr>
          <p:cNvPr id="32771" name="Espaço Reservado para Conteúdo 2"/>
          <p:cNvSpPr>
            <a:spLocks noGrp="1"/>
          </p:cNvSpPr>
          <p:nvPr>
            <p:ph idx="1"/>
          </p:nvPr>
        </p:nvSpPr>
        <p:spPr>
          <a:xfrm>
            <a:off x="1671638" y="5664200"/>
            <a:ext cx="8229600" cy="4389438"/>
          </a:xfrm>
        </p:spPr>
        <p:txBody>
          <a:bodyPr/>
          <a:lstStyle/>
          <a:p>
            <a:pPr marL="0" indent="0">
              <a:buFont typeface="Wingdings 2" pitchFamily="18" charset="2"/>
              <a:buNone/>
            </a:pPr>
            <a:r>
              <a:rPr lang="en-US" sz="4000"/>
              <a:t>Tenham um ótimo dia !!!</a:t>
            </a:r>
            <a:endParaRPr lang="pt-BR" sz="4000"/>
          </a:p>
        </p:txBody>
      </p:sp>
      <p:pic>
        <p:nvPicPr>
          <p:cNvPr id="32772" name="Picture 2" descr="http://www.fucamp.edu.br/wp-content/uploads/2013/01/BIOLOG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2287588"/>
            <a:ext cx="4032250" cy="301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/>
        </p:nvSpPr>
        <p:spPr bwMode="auto">
          <a:xfrm>
            <a:off x="468313" y="0"/>
            <a:ext cx="795178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t-BR" altLang="pt-BR" b="1">
                <a:solidFill>
                  <a:srgbClr val="CC0000"/>
                </a:solidFill>
                <a:latin typeface="Times New Roman" panose="02020603050405020304" pitchFamily="18" charset="0"/>
              </a:rPr>
              <a:t>TECIDO EPITELIAL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/>
        </p:nvSpPr>
        <p:spPr bwMode="auto">
          <a:xfrm>
            <a:off x="684213" y="2276475"/>
            <a:ext cx="7200900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pt-BR" altLang="pt-BR" sz="3200" b="1"/>
              <a:t> O tecido epitelial ou epitélio é o tecido que cobre a superfície do corpo, reveste cavidades ou canais e participa da formação de glândulas.</a:t>
            </a:r>
          </a:p>
          <a:p>
            <a:pPr algn="ctr" eaLnBrk="1" hangingPunct="1">
              <a:spcBef>
                <a:spcPct val="20000"/>
              </a:spcBef>
            </a:pPr>
            <a:endParaRPr lang="pt-BR" altLang="pt-BR" sz="3200" b="1"/>
          </a:p>
          <a:p>
            <a:pPr algn="ctr" eaLnBrk="1" hangingPunct="1">
              <a:spcBef>
                <a:spcPct val="20000"/>
              </a:spcBef>
            </a:pPr>
            <a:endParaRPr lang="pt-BR" altLang="pt-BR" sz="3200" b="1"/>
          </a:p>
        </p:txBody>
      </p:sp>
    </p:spTree>
    <p:extLst>
      <p:ext uri="{BB962C8B-B14F-4D97-AF65-F5344CB8AC3E}">
        <p14:creationId xmlns:p14="http://schemas.microsoft.com/office/powerpoint/2010/main" val="912988155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/>
        </p:nvSpPr>
        <p:spPr bwMode="auto">
          <a:xfrm>
            <a:off x="468313" y="0"/>
            <a:ext cx="795178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t-BR" altLang="pt-BR" b="1">
                <a:solidFill>
                  <a:srgbClr val="CC0000"/>
                </a:solidFill>
                <a:latin typeface="Times New Roman" panose="02020603050405020304" pitchFamily="18" charset="0"/>
              </a:rPr>
              <a:t>TECIDO EPITELIAL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/>
        </p:nvSpPr>
        <p:spPr bwMode="auto">
          <a:xfrm>
            <a:off x="684213" y="1773238"/>
            <a:ext cx="7200900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pt-BR" altLang="pt-BR" sz="2400" b="1"/>
              <a:t> </a:t>
            </a:r>
            <a:r>
              <a:rPr lang="pt-BR" altLang="pt-BR" sz="2800" b="1">
                <a:solidFill>
                  <a:srgbClr val="CC0000"/>
                </a:solidFill>
              </a:rPr>
              <a:t>Funções:</a:t>
            </a:r>
          </a:p>
          <a:p>
            <a:pPr eaLnBrk="1" hangingPunct="1">
              <a:spcBef>
                <a:spcPct val="20000"/>
              </a:spcBef>
            </a:pPr>
            <a:endParaRPr lang="pt-BR" altLang="pt-BR" sz="2800" b="1">
              <a:solidFill>
                <a:srgbClr val="CC0000"/>
              </a:solidFill>
            </a:endParaRP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pt-BR" altLang="pt-BR" sz="2400" b="1"/>
              <a:t>Revestimento de superfícies (ex: pele)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pt-BR" altLang="pt-BR" sz="2400" b="1"/>
              <a:t>Absorção de moléculas (ex: intestinos)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pt-BR" altLang="pt-BR" sz="2400" b="1"/>
              <a:t>Secreção (ex: glândulas)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pt-BR" altLang="pt-BR" sz="2400" b="1"/>
              <a:t>Percepção de estímulos (ex: neuroepitélio gustativo ou olfatório)</a:t>
            </a:r>
          </a:p>
          <a:p>
            <a:pPr eaLnBrk="1" hangingPunct="1">
              <a:spcBef>
                <a:spcPct val="20000"/>
              </a:spcBef>
            </a:pPr>
            <a:endParaRPr lang="pt-BR" altLang="pt-BR" sz="2400" b="1"/>
          </a:p>
        </p:txBody>
      </p:sp>
    </p:spTree>
    <p:extLst>
      <p:ext uri="{BB962C8B-B14F-4D97-AF65-F5344CB8AC3E}">
        <p14:creationId xmlns:p14="http://schemas.microsoft.com/office/powerpoint/2010/main" val="901227365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628775"/>
            <a:ext cx="6858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 Box 5"/>
          <p:cNvSpPr txBox="1">
            <a:spLocks noChangeArrowheads="1"/>
          </p:cNvSpPr>
          <p:nvPr/>
        </p:nvSpPr>
        <p:spPr bwMode="auto">
          <a:xfrm>
            <a:off x="6640513" y="6088063"/>
            <a:ext cx="8493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2000" b="1" dirty="0"/>
              <a:t>PELE</a:t>
            </a: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611188" y="620713"/>
            <a:ext cx="67691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altLang="pt-BR" sz="2800" b="1"/>
              <a:t>Revestimento</a:t>
            </a:r>
          </a:p>
        </p:txBody>
      </p:sp>
    </p:spTree>
    <p:extLst>
      <p:ext uri="{BB962C8B-B14F-4D97-AF65-F5344CB8AC3E}">
        <p14:creationId xmlns:p14="http://schemas.microsoft.com/office/powerpoint/2010/main" val="3231440288"/>
      </p:ext>
    </p:extLst>
  </p:cSld>
  <p:clrMapOvr>
    <a:masterClrMapping/>
  </p:clrMapOvr>
  <p:transition spd="slow">
    <p:fade/>
  </p:transition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.jpeg"/></Relationships>
</file>

<file path=ppt/theme/theme1.xml><?xml version="1.0" encoding="utf-8"?>
<a:theme xmlns:a="http://schemas.openxmlformats.org/drawingml/2006/main" name="TS101674551">
  <a:themeElements>
    <a:clrScheme name="Fresh">
      <a:dk1>
        <a:srgbClr val="262626"/>
      </a:dk1>
      <a:lt1>
        <a:sysClr val="window" lastClr="FFFFFF"/>
      </a:lt1>
      <a:dk2>
        <a:srgbClr val="595959"/>
      </a:dk2>
      <a:lt2>
        <a:srgbClr val="EEECE1"/>
      </a:lt2>
      <a:accent1>
        <a:srgbClr val="F4891E"/>
      </a:accent1>
      <a:accent2>
        <a:srgbClr val="7BCF27"/>
      </a:accent2>
      <a:accent3>
        <a:srgbClr val="9BBB59"/>
      </a:accent3>
      <a:accent4>
        <a:srgbClr val="00B0F0"/>
      </a:accent4>
      <a:accent5>
        <a:srgbClr val="4BACC6"/>
      </a:accent5>
      <a:accent6>
        <a:srgbClr val="F79646"/>
      </a:accent6>
      <a:hlink>
        <a:srgbClr val="00B0F0"/>
      </a:hlink>
      <a:folHlink>
        <a:srgbClr val="F4891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luxo">
  <a:themeElements>
    <a:clrScheme name="Flux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ux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x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Fluxo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Fluxo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0</TotalTime>
  <Words>1575</Words>
  <Application>Microsoft Office PowerPoint</Application>
  <PresentationFormat>On-screen Show (4:3)</PresentationFormat>
  <Paragraphs>299</Paragraphs>
  <Slides>68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68</vt:i4>
      </vt:variant>
    </vt:vector>
  </HeadingPairs>
  <TitlesOfParts>
    <vt:vector size="81" baseType="lpstr">
      <vt:lpstr>Arial</vt:lpstr>
      <vt:lpstr>Calibri</vt:lpstr>
      <vt:lpstr>Constantia</vt:lpstr>
      <vt:lpstr>Courier New</vt:lpstr>
      <vt:lpstr>Garamond</vt:lpstr>
      <vt:lpstr>Georgia</vt:lpstr>
      <vt:lpstr>Tahoma</vt:lpstr>
      <vt:lpstr>Times New Roman</vt:lpstr>
      <vt:lpstr>Verdana</vt:lpstr>
      <vt:lpstr>Wingdings</vt:lpstr>
      <vt:lpstr>Wingdings 2</vt:lpstr>
      <vt:lpstr>TS101674551</vt:lpstr>
      <vt:lpstr>Fluxo</vt:lpstr>
      <vt:lpstr>Revisão - Biologia Histologia </vt:lpstr>
      <vt:lpstr>Histologia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Tecido epitelial - características</vt:lpstr>
      <vt:lpstr>PowerPoint Presentation</vt:lpstr>
      <vt:lpstr>PowerPoint Presentation</vt:lpstr>
      <vt:lpstr>PowerPoint Presentation</vt:lpstr>
      <vt:lpstr>Membrana basal</vt:lpstr>
      <vt:lpstr>PowerPoint Presentation</vt:lpstr>
      <vt:lpstr>Mecanismo de união celular Junções Intercelulares</vt:lpstr>
      <vt:lpstr>PowerPoint Presentation</vt:lpstr>
      <vt:lpstr>PowerPoint Presentation</vt:lpstr>
      <vt:lpstr>Microvilosidades</vt:lpstr>
      <vt:lpstr>Estereocílios</vt:lpstr>
      <vt:lpstr>Cílios e flagelos</vt:lpstr>
      <vt:lpstr>PowerPoint Presentation</vt:lpstr>
      <vt:lpstr>Tecido Epitelial</vt:lpstr>
      <vt:lpstr>Tipos de epitélio</vt:lpstr>
      <vt:lpstr>Epitélio de revestimento</vt:lpstr>
      <vt:lpstr>Quanto ao número de camadas</vt:lpstr>
      <vt:lpstr>Quanto ao formato celular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Tecido epitelial glandular</vt:lpstr>
      <vt:lpstr>Tipos glandulares (Classificação)</vt:lpstr>
      <vt:lpstr>Tipos glandulares (Classificação)</vt:lpstr>
      <vt:lpstr>Tipos glandulares (Classificação)</vt:lpstr>
      <vt:lpstr>PowerPoint Presentation</vt:lpstr>
      <vt:lpstr>PowerPoint Presentation</vt:lpstr>
      <vt:lpstr>Classificação (Arranjo Celular)</vt:lpstr>
      <vt:lpstr>PowerPoint Presentation</vt:lpstr>
      <vt:lpstr>Classificação das glândulas exócrinas</vt:lpstr>
      <vt:lpstr>PowerPoint Presentation</vt:lpstr>
      <vt:lpstr>Tipos glandulares (Classificação)</vt:lpstr>
      <vt:lpstr>Tipos glandulares (Classificação)</vt:lpstr>
      <vt:lpstr>Glândulas Endócrinas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Glândulas endócrinas</vt:lpstr>
      <vt:lpstr>PowerPoint Presentation</vt:lpstr>
      <vt:lpstr>Bem vindos ao mundo da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Fisiologia de Doenças Metabólicas  Alterations in the spermatic function generated by obesity in rats.</dc:title>
  <dc:creator/>
  <cp:lastModifiedBy/>
  <cp:revision>42</cp:revision>
  <dcterms:created xsi:type="dcterms:W3CDTF">2011-10-17T22:24:22Z</dcterms:created>
  <dcterms:modified xsi:type="dcterms:W3CDTF">2020-07-08T13:06:48Z</dcterms:modified>
  <cp:version/>
</cp:coreProperties>
</file>